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724" r:id="rId2"/>
  </p:sldMasterIdLst>
  <p:notesMasterIdLst>
    <p:notesMasterId r:id="rId36"/>
  </p:notesMasterIdLst>
  <p:sldIdLst>
    <p:sldId id="256" r:id="rId3"/>
    <p:sldId id="976" r:id="rId4"/>
    <p:sldId id="3061" r:id="rId5"/>
    <p:sldId id="3034" r:id="rId6"/>
    <p:sldId id="3098" r:id="rId7"/>
    <p:sldId id="3097" r:id="rId8"/>
    <p:sldId id="3099" r:id="rId9"/>
    <p:sldId id="3100" r:id="rId10"/>
    <p:sldId id="3101" r:id="rId11"/>
    <p:sldId id="3103" r:id="rId12"/>
    <p:sldId id="3084" r:id="rId13"/>
    <p:sldId id="3102" r:id="rId14"/>
    <p:sldId id="3042" r:id="rId15"/>
    <p:sldId id="3063" r:id="rId16"/>
    <p:sldId id="3089" r:id="rId17"/>
    <p:sldId id="3090" r:id="rId18"/>
    <p:sldId id="3074" r:id="rId19"/>
    <p:sldId id="3073" r:id="rId20"/>
    <p:sldId id="3071" r:id="rId21"/>
    <p:sldId id="3072" r:id="rId22"/>
    <p:sldId id="3070" r:id="rId23"/>
    <p:sldId id="3080" r:id="rId24"/>
    <p:sldId id="3078" r:id="rId25"/>
    <p:sldId id="909" r:id="rId26"/>
    <p:sldId id="3062" r:id="rId27"/>
    <p:sldId id="3013" r:id="rId28"/>
    <p:sldId id="968" r:id="rId29"/>
    <p:sldId id="944" r:id="rId30"/>
    <p:sldId id="3091" r:id="rId31"/>
    <p:sldId id="3096" r:id="rId32"/>
    <p:sldId id="3104" r:id="rId33"/>
    <p:sldId id="3095" r:id="rId34"/>
    <p:sldId id="1059"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Lst>
        </p14:section>
        <p14:section name="Setting Context" id="{0ECCEF67-76F1-3841-A483-2AB9B0BB6278}">
          <p14:sldIdLst>
            <p14:sldId id="976"/>
            <p14:sldId id="3061"/>
            <p14:sldId id="3034"/>
            <p14:sldId id="3098"/>
            <p14:sldId id="3097"/>
            <p14:sldId id="3099"/>
            <p14:sldId id="3100"/>
            <p14:sldId id="3101"/>
            <p14:sldId id="3103"/>
            <p14:sldId id="3084"/>
            <p14:sldId id="3102"/>
            <p14:sldId id="3042"/>
            <p14:sldId id="3063"/>
            <p14:sldId id="3089"/>
            <p14:sldId id="3090"/>
            <p14:sldId id="3074"/>
            <p14:sldId id="3073"/>
            <p14:sldId id="3071"/>
            <p14:sldId id="3072"/>
            <p14:sldId id="3070"/>
            <p14:sldId id="3080"/>
            <p14:sldId id="3078"/>
            <p14:sldId id="909"/>
          </p14:sldIdLst>
        </p14:section>
        <p14:section name="Goal: It is all in name space management (NsM)" id="{AC1DDEB5-434A-9946-8E04-9196DB0392ED}">
          <p14:sldIdLst>
            <p14:sldId id="3062"/>
            <p14:sldId id="3013"/>
            <p14:sldId id="968"/>
          </p14:sldIdLst>
        </p14:section>
        <p14:section name="Criteria: It is necessary to separate Specification from Implementatino" id="{C192D0C4-A887-B343-AB3D-7601471A4357}">
          <p14:sldIdLst>
            <p14:sldId id="944"/>
          </p14:sldIdLst>
        </p14:section>
        <p14:section name="Output: A generic format of Names (Computable Names)" id="{AE21F17E-472C-3B47-B65D-C1DA71B50E50}">
          <p14:sldIdLst/>
        </p14:section>
        <p14:section name="Process: the Operational Strategies" id="{44570EC8-1AFD-7844-ADEE-6037973E1F44}">
          <p14:sldIdLst/>
        </p14:section>
        <p14:section name="Inputs: Known Methods and Tools" id="{6DC8336C-6B08-A140-B7B1-95CEF5B7EBF0}">
          <p14:sldIdLst>
            <p14:sldId id="3091"/>
            <p14:sldId id="3096"/>
            <p14:sldId id="3104"/>
            <p14:sldId id="3095"/>
          </p14:sldIdLst>
        </p14:section>
        <p14:section name="Boundary Conditions: What other things to think about?" id="{04012223-BCD6-D741-91E1-5C4BB5769C32}">
          <p14:sldIdLst>
            <p14:sldId id="10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A3"/>
    <a:srgbClr val="FDC55C"/>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08"/>
    <p:restoredTop sz="89214"/>
  </p:normalViewPr>
  <p:slideViewPr>
    <p:cSldViewPr snapToGrid="0">
      <p:cViewPr>
        <p:scale>
          <a:sx n="100" d="100"/>
          <a:sy n="100" d="100"/>
        </p:scale>
        <p:origin x="16" y="1064"/>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400" dirty="0">
              <a:solidFill>
                <a:srgbClr val="FFFFFF"/>
              </a:solidFill>
            </a:rPr>
            <a:t>Public Domain Data</a:t>
          </a:r>
        </a:p>
      </dgm:t>
    </dgm:pt>
    <dgm:pt modelId="{3BB16666-D093-4746-B5E6-E09A5706633A}" type="parTrans" cxnId="{35D51C74-D0F8-8C42-9480-77ABC1B6715B}">
      <dgm:prSet/>
      <dgm:spPr/>
      <dgm:t>
        <a:bodyPr/>
        <a:lstStyle/>
        <a:p>
          <a:endParaRPr lang="en-US" sz="1400"/>
        </a:p>
      </dgm:t>
    </dgm:pt>
    <dgm:pt modelId="{4810D5F5-DC66-624D-865D-6A9E58B8C603}" type="sibTrans" cxnId="{35D51C74-D0F8-8C42-9480-77ABC1B6715B}">
      <dgm:prSet/>
      <dgm:spPr/>
      <dgm:t>
        <a:bodyPr/>
        <a:lstStyle/>
        <a:p>
          <a:endParaRPr lang="en-US" sz="1400"/>
        </a:p>
      </dgm:t>
    </dgm:pt>
    <dgm:pt modelId="{DD6DB475-E16B-5343-BEF4-202AB674D925}">
      <dgm:prSet phldrT="[Text]" custT="1"/>
      <dgm:spPr>
        <a:solidFill>
          <a:srgbClr val="FFC000"/>
        </a:solidFill>
      </dgm:spPr>
      <dgm:t>
        <a:bodyPr/>
        <a:lstStyle/>
        <a:p>
          <a:r>
            <a:rPr lang="en-US" sz="1400" dirty="0">
              <a:solidFill>
                <a:srgbClr val="FF0000"/>
              </a:solidFill>
            </a:rPr>
            <a:t>Smart Contract Data</a:t>
          </a:r>
        </a:p>
      </dgm:t>
    </dgm:pt>
    <dgm:pt modelId="{3C20D1BC-5371-364C-BBFA-C183AEECD81D}" type="parTrans" cxnId="{FCF5CC83-5365-7146-BCA1-CF9DB1172582}">
      <dgm:prSet/>
      <dgm:spPr/>
      <dgm:t>
        <a:bodyPr/>
        <a:lstStyle/>
        <a:p>
          <a:endParaRPr lang="en-US" sz="1400"/>
        </a:p>
      </dgm:t>
    </dgm:pt>
    <dgm:pt modelId="{5D0F555B-86A0-CD47-94E4-1832B4465662}" type="sibTrans" cxnId="{FCF5CC83-5365-7146-BCA1-CF9DB1172582}">
      <dgm:prSet/>
      <dgm:spPr/>
      <dgm:t>
        <a:bodyPr/>
        <a:lstStyle/>
        <a:p>
          <a:endParaRPr lang="en-US" sz="1400"/>
        </a:p>
      </dgm:t>
    </dgm:pt>
    <dgm:pt modelId="{6315757E-0384-4B43-ACBF-C2ED3967DEB7}">
      <dgm:prSet phldrT="[Text]" custT="1"/>
      <dgm:spPr>
        <a:solidFill>
          <a:srgbClr val="002060"/>
        </a:solidFill>
      </dgm:spPr>
      <dgm:t>
        <a:bodyPr/>
        <a:lstStyle/>
        <a:p>
          <a:r>
            <a:rPr lang="en-US" sz="1050" dirty="0">
              <a:solidFill>
                <a:srgbClr val="FFFFFF"/>
              </a:solidFill>
            </a:rPr>
            <a:t>Private </a:t>
          </a:r>
        </a:p>
        <a:p>
          <a:r>
            <a:rPr lang="en-US" sz="1050" dirty="0">
              <a:solidFill>
                <a:srgbClr val="FFFFFF"/>
              </a:solidFill>
            </a:rPr>
            <a:t>Data</a:t>
          </a:r>
        </a:p>
      </dgm:t>
    </dgm:pt>
    <dgm:pt modelId="{79FCA1BB-037B-CD4C-9B6C-B7D24848B6B8}" type="parTrans" cxnId="{118E0F8F-1FDB-1E45-830A-CB79DE28655B}">
      <dgm:prSet/>
      <dgm:spPr/>
      <dgm:t>
        <a:bodyPr/>
        <a:lstStyle/>
        <a:p>
          <a:endParaRPr lang="en-US" sz="1400"/>
        </a:p>
      </dgm:t>
    </dgm:pt>
    <dgm:pt modelId="{EE23B9E3-3DC2-D449-9127-18887D169F7A}" type="sibTrans" cxnId="{118E0F8F-1FDB-1E45-830A-CB79DE28655B}">
      <dgm:prSet/>
      <dgm:spPr/>
      <dgm:t>
        <a:bodyPr/>
        <a:lstStyle/>
        <a:p>
          <a:endParaRPr lang="en-US" sz="14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781505" y="15186"/>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Normal Science</a:t>
          </a:r>
        </a:p>
      </dsp:txBody>
      <dsp:txXfrm>
        <a:off x="1781505" y="15186"/>
        <a:ext cx="515477" cy="515477"/>
      </dsp:txXfrm>
    </dsp:sp>
    <dsp:sp modelId="{C3A2FB52-DAE4-1342-973F-1F1A9B44189F}">
      <dsp:nvSpPr>
        <dsp:cNvPr id="0" name=""/>
        <dsp:cNvSpPr/>
      </dsp:nvSpPr>
      <dsp:spPr>
        <a:xfrm>
          <a:off x="566731" y="10"/>
          <a:ext cx="1935424" cy="1935424"/>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093489" y="975374"/>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a:t>
          </a:r>
        </a:p>
        <a:p>
          <a:pPr marL="0" lvl="0" indent="0" algn="ctr" defTabSz="355600">
            <a:lnSpc>
              <a:spcPct val="90000"/>
            </a:lnSpc>
            <a:spcBef>
              <a:spcPct val="0"/>
            </a:spcBef>
            <a:spcAft>
              <a:spcPct val="35000"/>
            </a:spcAft>
            <a:buNone/>
          </a:pPr>
          <a:r>
            <a:rPr lang="en-US" sz="800" kern="1200" dirty="0"/>
            <a:t>Drift</a:t>
          </a:r>
        </a:p>
      </dsp:txBody>
      <dsp:txXfrm>
        <a:off x="2093489" y="975374"/>
        <a:ext cx="515477" cy="515477"/>
      </dsp:txXfrm>
    </dsp:sp>
    <dsp:sp modelId="{43E86D08-C1F7-E644-8F62-6252305C9975}">
      <dsp:nvSpPr>
        <dsp:cNvPr id="0" name=""/>
        <dsp:cNvSpPr/>
      </dsp:nvSpPr>
      <dsp:spPr>
        <a:xfrm>
          <a:off x="566731" y="10"/>
          <a:ext cx="1935424" cy="1935424"/>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276704" y="1568802"/>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Crisis</a:t>
          </a:r>
        </a:p>
      </dsp:txBody>
      <dsp:txXfrm>
        <a:off x="1276704" y="1568802"/>
        <a:ext cx="515477" cy="515477"/>
      </dsp:txXfrm>
    </dsp:sp>
    <dsp:sp modelId="{31E129FE-E5D5-FB46-BD01-1F01A59E0FE8}">
      <dsp:nvSpPr>
        <dsp:cNvPr id="0" name=""/>
        <dsp:cNvSpPr/>
      </dsp:nvSpPr>
      <dsp:spPr>
        <a:xfrm>
          <a:off x="566731" y="10"/>
          <a:ext cx="1935424" cy="1935424"/>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459920" y="975374"/>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Revolution</a:t>
          </a:r>
        </a:p>
      </dsp:txBody>
      <dsp:txXfrm>
        <a:off x="459920" y="975374"/>
        <a:ext cx="515477" cy="515477"/>
      </dsp:txXfrm>
    </dsp:sp>
    <dsp:sp modelId="{5B9DFB95-D16C-764A-A5DB-81AC099630B9}">
      <dsp:nvSpPr>
        <dsp:cNvPr id="0" name=""/>
        <dsp:cNvSpPr/>
      </dsp:nvSpPr>
      <dsp:spPr>
        <a:xfrm>
          <a:off x="566731" y="10"/>
          <a:ext cx="1935424" cy="1935424"/>
        </a:xfrm>
        <a:prstGeom prst="circularArrow">
          <a:avLst>
            <a:gd name="adj1" fmla="val 5194"/>
            <a:gd name="adj2" fmla="val 335435"/>
            <a:gd name="adj3" fmla="val 12300034"/>
            <a:gd name="adj4" fmla="val 10769374"/>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71904" y="15186"/>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rgbClr val="FF0000"/>
              </a:solidFill>
            </a:rPr>
            <a:t>Paradigm</a:t>
          </a:r>
        </a:p>
        <a:p>
          <a:pPr marL="0" lvl="0" indent="0" algn="ctr" defTabSz="355600">
            <a:lnSpc>
              <a:spcPct val="90000"/>
            </a:lnSpc>
            <a:spcBef>
              <a:spcPct val="0"/>
            </a:spcBef>
            <a:spcAft>
              <a:spcPct val="35000"/>
            </a:spcAft>
            <a:buNone/>
          </a:pPr>
          <a:r>
            <a:rPr lang="en-US" sz="800" kern="1200" dirty="0"/>
            <a:t>Change</a:t>
          </a:r>
        </a:p>
      </dsp:txBody>
      <dsp:txXfrm>
        <a:off x="771904" y="15186"/>
        <a:ext cx="515477" cy="515477"/>
      </dsp:txXfrm>
    </dsp:sp>
    <dsp:sp modelId="{7605BA16-B350-D749-B40A-7CCE0102499D}">
      <dsp:nvSpPr>
        <dsp:cNvPr id="0" name=""/>
        <dsp:cNvSpPr/>
      </dsp:nvSpPr>
      <dsp:spPr>
        <a:xfrm>
          <a:off x="566731" y="10"/>
          <a:ext cx="1935424" cy="1935424"/>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2892886" cy="656769"/>
        </a:xfrm>
        <a:prstGeom prst="trapezoid">
          <a:avLst>
            <a:gd name="adj" fmla="val 7341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Public Domain Data</a:t>
          </a:r>
        </a:p>
      </dsp:txBody>
      <dsp:txXfrm rot="-10800000">
        <a:off x="506255" y="0"/>
        <a:ext cx="1880376" cy="656769"/>
      </dsp:txXfrm>
    </dsp:sp>
    <dsp:sp modelId="{65B9D4A6-CE26-2342-B54E-80612F7072AC}">
      <dsp:nvSpPr>
        <dsp:cNvPr id="0" name=""/>
        <dsp:cNvSpPr/>
      </dsp:nvSpPr>
      <dsp:spPr>
        <a:xfrm rot="10800000">
          <a:off x="482147" y="656769"/>
          <a:ext cx="1928591" cy="656769"/>
        </a:xfrm>
        <a:prstGeom prst="trapezoid">
          <a:avLst>
            <a:gd name="adj" fmla="val 7341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Data</a:t>
          </a:r>
        </a:p>
      </dsp:txBody>
      <dsp:txXfrm rot="-10800000">
        <a:off x="819651" y="656769"/>
        <a:ext cx="1253584" cy="656769"/>
      </dsp:txXfrm>
    </dsp:sp>
    <dsp:sp modelId="{94624B64-9D97-294C-8A90-681ACED0289B}">
      <dsp:nvSpPr>
        <dsp:cNvPr id="0" name=""/>
        <dsp:cNvSpPr/>
      </dsp:nvSpPr>
      <dsp:spPr>
        <a:xfrm rot="10800000">
          <a:off x="964295" y="1313538"/>
          <a:ext cx="964295" cy="656769"/>
        </a:xfrm>
        <a:prstGeom prst="trapezoid">
          <a:avLst>
            <a:gd name="adj" fmla="val 7341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rPr>
            <a:t>Private </a:t>
          </a:r>
        </a:p>
        <a:p>
          <a:pPr marL="0" lvl="0" indent="0" algn="ctr" defTabSz="466725">
            <a:lnSpc>
              <a:spcPct val="90000"/>
            </a:lnSpc>
            <a:spcBef>
              <a:spcPct val="0"/>
            </a:spcBef>
            <a:spcAft>
              <a:spcPct val="35000"/>
            </a:spcAft>
            <a:buNone/>
          </a:pPr>
          <a:r>
            <a:rPr lang="en-US" sz="1050" kern="1200" dirty="0">
              <a:solidFill>
                <a:srgbClr val="FFFFFF"/>
              </a:solidFill>
            </a:rPr>
            <a:t>Data</a:t>
          </a:r>
        </a:p>
      </dsp:txBody>
      <dsp:txXfrm rot="-10800000">
        <a:off x="964295" y="1313538"/>
        <a:ext cx="964295" cy="656769"/>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7897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17422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97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261889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22416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16</a:t>
            </a:fld>
            <a:endParaRPr lang="en-US"/>
          </a:p>
        </p:txBody>
      </p:sp>
    </p:spTree>
    <p:extLst>
      <p:ext uri="{BB962C8B-B14F-4D97-AF65-F5344CB8AC3E}">
        <p14:creationId xmlns:p14="http://schemas.microsoft.com/office/powerpoint/2010/main" val="1357775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60881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3367277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0722767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6387011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2168576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9652786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3499864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221287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858853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8321670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9139972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5936207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1119109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844452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5521877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6330453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8369900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05551665"/>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3064301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0811024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88353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4890195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8561762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12/14/20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30810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12/14/20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9510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5112531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theme" Target="../theme/theme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7" r:id="rId7"/>
    <p:sldLayoutId id="214748372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702299400"/>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youtu.be/eqJqhA8HSJ0?t=298"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youtu.be/eqJqhA8HSJ0" TargetMode="Externa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1.xml"/><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diagramLayout" Target="../diagrams/layout1.xml"/><Relationship Id="rId11" Type="http://schemas.openxmlformats.org/officeDocument/2006/relationships/image" Target="../media/image21.png"/><Relationship Id="rId5" Type="http://schemas.openxmlformats.org/officeDocument/2006/relationships/diagramData" Target="../diagrams/data1.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20.png"/><Relationship Id="rId9" Type="http://schemas.microsoft.com/office/2007/relationships/diagramDrawing" Target="../diagrams/drawing1.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bertrandmeyer.com/2010/11/09/every-bilingual-dictionary-should-be-a-galois-connection/"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www.absint.com/ait/slides/7.ht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hyperlink" Target="https://integratedreporting.org/wp-content/uploads/2013/12/13-12-08-THE-INTERNATIONAL-IR-FRAMEWORK-2-1.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iJ7V1KXJpsE?t=1116"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n.wikipedia.org/wiki/Original_position" TargetMode="Externa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hyperlink" Target="https://en.wikipedia.org/wiki/Stuart_Kauffman" TargetMode="Externa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hyperlink" Target="https://en.wikipedia.org/wiki/Stuart_Kauffman" TargetMode="External"/><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hyperlink" Target="https://en.wikipedia.org/wiki/Origin_of_life" TargetMode="External"/><Relationship Id="rId5" Type="http://schemas.openxmlformats.org/officeDocument/2006/relationships/image" Target="../media/image77.png"/><Relationship Id="rId10" Type="http://schemas.openxmlformats.org/officeDocument/2006/relationships/hyperlink" Target="https://en.wikipedia.org/wiki/Complex_system" TargetMode="External"/><Relationship Id="rId4" Type="http://schemas.openxmlformats.org/officeDocument/2006/relationships/image" Target="../media/image33.jpeg"/><Relationship Id="rId9" Type="http://schemas.openxmlformats.org/officeDocument/2006/relationships/hyperlink" Target="https://en.wikipedia.org/wiki/Theoretical_biology"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youtu.be/RQW3zC5QaY4?t=91" TargetMode="Externa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youtu.be/7Cgpfw4z8cw?t=53"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hyperlink" Target="http://verses.io/" TargetMode="Externa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youtu.be/t4H6hdvB9iQ?t=271"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3.xml"/><Relationship Id="rId3" Type="http://schemas.openxmlformats.org/officeDocument/2006/relationships/diagramLayout" Target="../diagrams/layout2.xml"/><Relationship Id="rId7" Type="http://schemas.openxmlformats.org/officeDocument/2006/relationships/image" Target="../media/image42.png"/><Relationship Id="rId12" Type="http://schemas.openxmlformats.org/officeDocument/2006/relationships/diagramQuickStyle" Target="../diagrams/quickStyle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diagramLayout" Target="../diagrams/layout3.xml"/><Relationship Id="rId5" Type="http://schemas.openxmlformats.org/officeDocument/2006/relationships/diagramColors" Target="../diagrams/colors2.xml"/><Relationship Id="rId10" Type="http://schemas.openxmlformats.org/officeDocument/2006/relationships/diagramData" Target="../diagrams/data3.xml"/><Relationship Id="rId4" Type="http://schemas.openxmlformats.org/officeDocument/2006/relationships/diagramQuickStyle" Target="../diagrams/quickStyle2.xml"/><Relationship Id="rId9" Type="http://schemas.openxmlformats.org/officeDocument/2006/relationships/image" Target="../media/image43.png"/><Relationship Id="rId14" Type="http://schemas.microsoft.com/office/2007/relationships/diagramDrawing" Target="../diagrams/drawing3.xml"/></Relationships>
</file>

<file path=ppt/slides/_rels/slide28.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5.xml"/><Relationship Id="rId18" Type="http://schemas.openxmlformats.org/officeDocument/2006/relationships/diagramLayout" Target="../diagrams/layout6.xml"/><Relationship Id="rId26" Type="http://schemas.openxmlformats.org/officeDocument/2006/relationships/image" Target="../media/image50.png"/><Relationship Id="rId3" Type="http://schemas.openxmlformats.org/officeDocument/2006/relationships/diagramLayout" Target="../diagrams/layout4.xml"/><Relationship Id="rId21" Type="http://schemas.microsoft.com/office/2007/relationships/diagramDrawing" Target="../diagrams/drawing6.xml"/><Relationship Id="rId7" Type="http://schemas.openxmlformats.org/officeDocument/2006/relationships/image" Target="../media/image44.png"/><Relationship Id="rId12" Type="http://schemas.openxmlformats.org/officeDocument/2006/relationships/diagramQuickStyle" Target="../diagrams/quickStyle5.xml"/><Relationship Id="rId17" Type="http://schemas.openxmlformats.org/officeDocument/2006/relationships/diagramData" Target="../diagrams/data6.xml"/><Relationship Id="rId25" Type="http://schemas.openxmlformats.org/officeDocument/2006/relationships/image" Target="../media/image49.jpeg"/><Relationship Id="rId2" Type="http://schemas.openxmlformats.org/officeDocument/2006/relationships/diagramData" Target="../diagrams/data4.xml"/><Relationship Id="rId16" Type="http://schemas.openxmlformats.org/officeDocument/2006/relationships/image" Target="../media/image47.png"/><Relationship Id="rId20" Type="http://schemas.openxmlformats.org/officeDocument/2006/relationships/diagramColors" Target="../diagrams/colors6.xml"/><Relationship Id="rId29" Type="http://schemas.openxmlformats.org/officeDocument/2006/relationships/diagramQuickStyle" Target="../diagrams/quickStyle7.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diagramLayout" Target="../diagrams/layout5.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4.xml"/><Relationship Id="rId15" Type="http://schemas.openxmlformats.org/officeDocument/2006/relationships/image" Target="../media/image46.png"/><Relationship Id="rId23" Type="http://schemas.openxmlformats.org/officeDocument/2006/relationships/image" Target="../media/image48.png"/><Relationship Id="rId28" Type="http://schemas.openxmlformats.org/officeDocument/2006/relationships/diagramLayout" Target="../diagrams/layout7.xml"/><Relationship Id="rId10" Type="http://schemas.openxmlformats.org/officeDocument/2006/relationships/diagramData" Target="../diagrams/data5.xml"/><Relationship Id="rId19" Type="http://schemas.openxmlformats.org/officeDocument/2006/relationships/diagramQuickStyle" Target="../diagrams/quickStyle6.xml"/><Relationship Id="rId31" Type="http://schemas.microsoft.com/office/2007/relationships/diagramDrawing" Target="../diagrams/drawing7.xml"/><Relationship Id="rId4" Type="http://schemas.openxmlformats.org/officeDocument/2006/relationships/diagramQuickStyle" Target="../diagrams/quickStyle4.xml"/><Relationship Id="rId9" Type="http://schemas.openxmlformats.org/officeDocument/2006/relationships/image" Target="../media/image45.jpeg"/><Relationship Id="rId14" Type="http://schemas.microsoft.com/office/2007/relationships/diagramDrawing" Target="../diagrams/drawing5.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7.xml"/><Relationship Id="rId30" Type="http://schemas.openxmlformats.org/officeDocument/2006/relationships/diagramColors" Target="../diagrams/colors7.xml"/></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52.jpeg"/><Relationship Id="rId4" Type="http://schemas.openxmlformats.org/officeDocument/2006/relationships/diagramLayout" Target="../diagrams/layout8.xml"/><Relationship Id="rId9" Type="http://schemas.openxmlformats.org/officeDocument/2006/relationships/hyperlink" Target="https://masprigell.wordpress.com/2007/09/10/7-habits-of-highly-effective-people-and-the-8th-habit/"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youtu.be/YScIPA8RbVE?t=1702"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youtu.be/O4XbKEi10Ao?t=805"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youtu.be/cP0I9w2coGU?t=95"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4.jpeg"/><Relationship Id="rId7" Type="http://schemas.openxmlformats.org/officeDocument/2006/relationships/image" Target="../media/image6.jpeg"/><Relationship Id="rId2" Type="http://schemas.openxmlformats.org/officeDocument/2006/relationships/hyperlink" Target="https://iep.utm.edu/curry/" TargetMode="External"/><Relationship Id="rId1" Type="http://schemas.openxmlformats.org/officeDocument/2006/relationships/slideLayout" Target="../slideLayouts/slideLayout2.xml"/><Relationship Id="rId6" Type="http://schemas.openxmlformats.org/officeDocument/2006/relationships/hyperlink" Target="https://en.wikipedia.org/wiki/George_David_Birkhoff" TargetMode="External"/><Relationship Id="rId5" Type="http://schemas.openxmlformats.org/officeDocument/2006/relationships/image" Target="../media/image5.jpeg"/><Relationship Id="rId4" Type="http://schemas.openxmlformats.org/officeDocument/2006/relationships/hyperlink" Target="https://en.wikipedia.org/wiki/Garrett_Birkhoff"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12.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11.jpeg"/><Relationship Id="rId4" Type="http://schemas.openxmlformats.org/officeDocument/2006/relationships/image" Target="../media/image8.jpeg"/><Relationship Id="rId9" Type="http://schemas.openxmlformats.org/officeDocument/2006/relationships/hyperlink" Target="https://www.facebook.com/CardinalLad/photos/a.674107509275250/1027520317267299/?type=1&amp;theate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iep.utm.edu/curry/" TargetMode="Externa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iep.utm.edu/curry/"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iep.utm.edu/curry/"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December </a:t>
            </a:r>
            <a:r>
              <a:rPr lang="en-US" dirty="0"/>
              <a:t>14</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Preparing for Final Presentation</a:t>
            </a:r>
            <a:br>
              <a:rPr lang="en-US" sz="2400" dirty="0"/>
            </a:br>
            <a:r>
              <a:rPr lang="en-US" sz="2400" dirty="0"/>
              <a:t>Week 14</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issue in Name Space Management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7"/>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7"/>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25" name="TextBox 24">
            <a:extLst>
              <a:ext uri="{FF2B5EF4-FFF2-40B4-BE49-F238E27FC236}">
                <a16:creationId xmlns:a16="http://schemas.microsoft.com/office/drawing/2014/main" id="{650398AD-E5F5-F447-B1AD-E7D3BC8FF586}"/>
              </a:ext>
            </a:extLst>
          </p:cNvPr>
          <p:cNvSpPr txBox="1"/>
          <p:nvPr/>
        </p:nvSpPr>
        <p:spPr>
          <a:xfrm>
            <a:off x="2076076" y="4663216"/>
            <a:ext cx="6864724" cy="307777"/>
          </a:xfrm>
          <a:prstGeom prst="rect">
            <a:avLst/>
          </a:prstGeom>
          <a:noFill/>
        </p:spPr>
        <p:txBody>
          <a:bodyPr wrap="square" rtlCol="0">
            <a:spAutoFit/>
          </a:bodyPr>
          <a:lstStyle/>
          <a:p>
            <a:r>
              <a:rPr lang="en-US" dirty="0"/>
              <a:t>	- excepts from </a:t>
            </a:r>
            <a:r>
              <a:rPr lang="en-US" dirty="0">
                <a:hlinkClick r:id="rId2"/>
              </a:rPr>
              <a:t>Internet Encyclopedia of Philosophy</a:t>
            </a:r>
            <a:endParaRPr lang="en-TW" dirty="0"/>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TextBox 5">
            <a:extLst>
              <a:ext uri="{FF2B5EF4-FFF2-40B4-BE49-F238E27FC236}">
                <a16:creationId xmlns:a16="http://schemas.microsoft.com/office/drawing/2014/main" id="{954603AD-28C5-7F4F-8AD7-B20A563BCF12}"/>
              </a:ext>
            </a:extLst>
          </p:cNvPr>
          <p:cNvSpPr txBox="1"/>
          <p:nvPr/>
        </p:nvSpPr>
        <p:spPr>
          <a:xfrm>
            <a:off x="407504" y="1408729"/>
            <a:ext cx="8328991" cy="2462213"/>
          </a:xfrm>
          <a:prstGeom prst="rect">
            <a:avLst/>
          </a:prstGeom>
          <a:noFill/>
        </p:spPr>
        <p:txBody>
          <a:bodyPr wrap="square" rtlCol="0">
            <a:spAutoFit/>
          </a:bodyPr>
          <a:lstStyle/>
          <a:p>
            <a:pPr lvl="0" algn="just" eaLnBrk="0" fontAlgn="base" hangingPunct="0">
              <a:spcBef>
                <a:spcPct val="0"/>
              </a:spcBef>
              <a:spcAft>
                <a:spcPct val="0"/>
              </a:spcAft>
              <a:buClrTx/>
            </a:pPr>
            <a:r>
              <a:rPr lang="en-TW" altLang="en-TW" dirty="0">
                <a:latin typeface="Arial" panose="020B0604020202020204" pitchFamily="34" charset="0"/>
                <a:ea typeface="Georgia" panose="02040502050405020303" pitchFamily="18" charset="0"/>
              </a:rPr>
              <a:t>Over his career, Curry changed several times the words he used to denote the formal objects of a formal system. In his earliest work on combinatory logic, he called them “</a:t>
            </a:r>
            <a:r>
              <a:rPr lang="en-TW" altLang="en-TW" b="1" i="1" dirty="0">
                <a:latin typeface="Arial" panose="020B0604020202020204" pitchFamily="34" charset="0"/>
                <a:ea typeface="Georgia" panose="02040502050405020303" pitchFamily="18" charset="0"/>
              </a:rPr>
              <a:t>entities</a:t>
            </a:r>
            <a:r>
              <a:rPr lang="en-TW" altLang="en-TW" dirty="0">
                <a:latin typeface="Arial" panose="020B0604020202020204" pitchFamily="34" charset="0"/>
                <a:ea typeface="Georgia" panose="02040502050405020303" pitchFamily="18" charset="0"/>
              </a:rPr>
              <a:t>” (using the German word </a:t>
            </a:r>
            <a:r>
              <a:rPr lang="en-TW" altLang="en-TW" b="1" i="1" dirty="0">
                <a:latin typeface="Arial" panose="020B0604020202020204" pitchFamily="34" charset="0"/>
                <a:ea typeface="Georgia" panose="02040502050405020303" pitchFamily="18" charset="0"/>
              </a:rPr>
              <a:t>Etwas</a:t>
            </a:r>
            <a:r>
              <a:rPr lang="en-TW" altLang="en-TW" dirty="0">
                <a:latin typeface="Arial" panose="020B0604020202020204" pitchFamily="34" charset="0"/>
                <a:ea typeface="Georgia" panose="02040502050405020303" pitchFamily="18" charset="0"/>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b="1" i="1" dirty="0">
                <a:latin typeface="Arial" panose="020B0604020202020204" pitchFamily="34" charset="0"/>
                <a:ea typeface="Georgia" panose="02040502050405020303" pitchFamily="18" charset="0"/>
              </a:rPr>
              <a:t>combinatory terms</a:t>
            </a:r>
            <a:r>
              <a:rPr lang="en-TW" altLang="en-TW" dirty="0">
                <a:latin typeface="Arial" panose="020B0604020202020204" pitchFamily="34" charset="0"/>
                <a:ea typeface="Georgia" panose="02040502050405020303" pitchFamily="18" charset="0"/>
              </a:rPr>
              <a:t>” and “</a:t>
            </a:r>
            <a:r>
              <a:rPr lang="en-TW" altLang="en-TW" b="1" dirty="0">
                <a:latin typeface="Arial" panose="020B0604020202020204" pitchFamily="34" charset="0"/>
                <a:ea typeface="Georgia" panose="02040502050405020303" pitchFamily="18" charset="0"/>
              </a:rPr>
              <a:t>𝝺-terms</a:t>
            </a:r>
            <a:r>
              <a:rPr lang="en-TW" altLang="en-TW" dirty="0">
                <a:latin typeface="Arial" panose="020B0604020202020204" pitchFamily="34" charset="0"/>
                <a:ea typeface="Georgia" panose="02040502050405020303" pitchFamily="18" charset="0"/>
              </a:rPr>
              <a:t>”. However, this caused him a problem when he was dealing with a formal system of logic with quantifiers, since the terms would be what are usually called “</a:t>
            </a:r>
            <a:r>
              <a:rPr lang="en-TW" altLang="en-TW" b="1" i="1" dirty="0">
                <a:latin typeface="Arial" panose="020B0604020202020204" pitchFamily="34" charset="0"/>
                <a:ea typeface="Georgia" panose="02040502050405020303" pitchFamily="18" charset="0"/>
              </a:rPr>
              <a:t>formulas</a:t>
            </a:r>
            <a:r>
              <a:rPr lang="en-TW" altLang="en-TW" dirty="0">
                <a:latin typeface="Arial" panose="020B0604020202020204" pitchFamily="34" charset="0"/>
                <a:ea typeface="Georgia" panose="02040502050405020303" pitchFamily="18" charset="0"/>
              </a:rPr>
              <a:t>”, and there are other formal objects called “</a:t>
            </a:r>
            <a:r>
              <a:rPr lang="en-TW" altLang="en-TW" b="1" i="1" dirty="0">
                <a:latin typeface="Arial" panose="020B0604020202020204" pitchFamily="34" charset="0"/>
                <a:ea typeface="Georgia" panose="02040502050405020303" pitchFamily="18" charset="0"/>
              </a:rPr>
              <a:t>terms</a:t>
            </a:r>
            <a:r>
              <a:rPr lang="en-TW" altLang="en-TW" dirty="0">
                <a:latin typeface="Arial" panose="020B0604020202020204" pitchFamily="34" charset="0"/>
                <a:ea typeface="Georgia" panose="02040502050405020303" pitchFamily="18" charset="0"/>
              </a:rPr>
              <a:t>”. So in the end, he coined his own word by taking the first syllable of the word “</a:t>
            </a:r>
            <a:r>
              <a:rPr lang="en-TW" altLang="en-TW" b="1" i="1" dirty="0">
                <a:latin typeface="Arial" panose="020B0604020202020204" pitchFamily="34" charset="0"/>
                <a:ea typeface="Georgia" panose="02040502050405020303" pitchFamily="18" charset="0"/>
              </a:rPr>
              <a:t>object</a:t>
            </a:r>
            <a:r>
              <a:rPr lang="en-TW" altLang="en-TW" dirty="0">
                <a:latin typeface="Arial" panose="020B0604020202020204" pitchFamily="34" charset="0"/>
                <a:ea typeface="Georgia" panose="02040502050405020303" pitchFamily="18" charset="0"/>
              </a:rPr>
              <a:t>”, and started calling them </a:t>
            </a:r>
            <a:r>
              <a:rPr lang="en-TW" altLang="en-TW" b="1" i="1" dirty="0">
                <a:latin typeface="Arial" panose="020B0604020202020204" pitchFamily="34" charset="0"/>
                <a:ea typeface="Georgia" panose="02040502050405020303" pitchFamily="18" charset="0"/>
              </a:rPr>
              <a:t>obs</a:t>
            </a:r>
            <a:r>
              <a:rPr lang="en-TW" altLang="en-TW" dirty="0">
                <a:latin typeface="Arial" panose="020B0604020202020204" pitchFamily="34" charset="0"/>
                <a:ea typeface="Georgia" panose="02040502050405020303" pitchFamily="18" charset="0"/>
              </a:rPr>
              <a:t>. To some people, the word </a:t>
            </a:r>
            <a:r>
              <a:rPr lang="en-TW" altLang="en-TW" b="1" dirty="0">
                <a:latin typeface="Arial" panose="020B0604020202020204" pitchFamily="34" charset="0"/>
                <a:ea typeface="Georgia" panose="02040502050405020303" pitchFamily="18" charset="0"/>
              </a:rPr>
              <a:t>ob</a:t>
            </a:r>
            <a:r>
              <a:rPr lang="en-TW" altLang="en-TW" dirty="0">
                <a:latin typeface="Arial" panose="020B0604020202020204" pitchFamily="34" charset="0"/>
                <a:ea typeface="Georgia" panose="02040502050405020303" pitchFamily="18" charset="0"/>
              </a:rPr>
              <a:t> appeared to refer specifically to combinatory logic, but in fact Curry used the word for formal objects of any kind of formal system.</a:t>
            </a:r>
            <a:endParaRPr lang="en-TW" altLang="en-TW" sz="2000" dirty="0">
              <a:solidFill>
                <a:schemeClr val="tx1"/>
              </a:solidFill>
              <a:latin typeface="Arial" panose="020B0604020202020204" pitchFamily="34" charset="0"/>
            </a:endParaRPr>
          </a:p>
        </p:txBody>
      </p:sp>
    </p:spTree>
    <p:extLst>
      <p:ext uri="{BB962C8B-B14F-4D97-AF65-F5344CB8AC3E}">
        <p14:creationId xmlns:p14="http://schemas.microsoft.com/office/powerpoint/2010/main" val="3802094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5153186" y="4749900"/>
            <a:ext cx="548700" cy="3936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503" y="1842331"/>
            <a:ext cx="2239647" cy="1450775"/>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47804" y="1397765"/>
            <a:ext cx="2996196" cy="214724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3837500" y="1010323"/>
            <a:ext cx="1458090" cy="5312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Energy</a:t>
            </a:r>
          </a:p>
          <a:p>
            <a:pPr algn="ctr"/>
            <a:r>
              <a:rPr lang="en-TW" dirty="0"/>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4046012" y="1748076"/>
            <a:ext cx="1040208"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4178994" y="2184143"/>
            <a:ext cx="774243"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3108885" y="2807674"/>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4281769" y="2790588"/>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5452597" y="2790587"/>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3309145" y="4470652"/>
            <a:ext cx="2513940" cy="52855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Bio Diversity</a:t>
            </a:r>
          </a:p>
          <a:p>
            <a:pPr algn="ctr"/>
            <a:r>
              <a:rPr lang="en-TW" dirty="0"/>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3070336" y="3656101"/>
            <a:ext cx="1361861" cy="2872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4810539" y="3655788"/>
            <a:ext cx="1547475" cy="291782"/>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4566116" y="1541622"/>
            <a:ext cx="429" cy="20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4566116" y="2035319"/>
            <a:ext cx="0" cy="148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3496007" y="2327765"/>
            <a:ext cx="682987" cy="479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4566116" y="2471386"/>
            <a:ext cx="102775" cy="319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4953237" y="2327765"/>
            <a:ext cx="886482" cy="462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3496007" y="3094917"/>
            <a:ext cx="255260" cy="56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3811401" y="3077831"/>
            <a:ext cx="857490" cy="54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4668891" y="3077831"/>
            <a:ext cx="915386" cy="577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5584277" y="3077830"/>
            <a:ext cx="255442" cy="57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4566115" y="3947570"/>
            <a:ext cx="1018162" cy="52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3751267" y="3943344"/>
            <a:ext cx="814848" cy="52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5839718" y="4581038"/>
            <a:ext cx="1854995" cy="307777"/>
          </a:xfrm>
          <a:prstGeom prst="rect">
            <a:avLst/>
          </a:prstGeom>
          <a:noFill/>
        </p:spPr>
        <p:txBody>
          <a:bodyPr wrap="none" rtlCol="0">
            <a:spAutoFit/>
          </a:bodyPr>
          <a:lstStyle/>
          <a:p>
            <a:r>
              <a:rPr lang="en-TW" dirty="0"/>
              <a:t>Learning and Growth</a:t>
            </a:r>
          </a:p>
        </p:txBody>
      </p:sp>
    </p:spTree>
    <p:extLst>
      <p:ext uri="{BB962C8B-B14F-4D97-AF65-F5344CB8AC3E}">
        <p14:creationId xmlns:p14="http://schemas.microsoft.com/office/powerpoint/2010/main" val="2516872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pic>
        <p:nvPicPr>
          <p:cNvPr id="3" name="Picture 2">
            <a:hlinkClick r:id="rId3"/>
            <a:extLst>
              <a:ext uri="{FF2B5EF4-FFF2-40B4-BE49-F238E27FC236}">
                <a16:creationId xmlns:a16="http://schemas.microsoft.com/office/drawing/2014/main" id="{FCE6DAB6-DC84-2146-AC64-AA1DCFE34E74}"/>
              </a:ext>
            </a:extLst>
          </p:cNvPr>
          <p:cNvPicPr>
            <a:picLocks noChangeAspect="1"/>
          </p:cNvPicPr>
          <p:nvPr/>
        </p:nvPicPr>
        <p:blipFill>
          <a:blip r:embed="rId4"/>
          <a:stretch>
            <a:fillRect/>
          </a:stretch>
        </p:blipFill>
        <p:spPr>
          <a:xfrm>
            <a:off x="1744834" y="1041094"/>
            <a:ext cx="5654332" cy="3672100"/>
          </a:xfrm>
          <a:prstGeom prst="rect">
            <a:avLst/>
          </a:prstGeom>
        </p:spPr>
      </p:pic>
      <p:sp>
        <p:nvSpPr>
          <p:cNvPr id="5" name="TextBox 4">
            <a:extLst>
              <a:ext uri="{FF2B5EF4-FFF2-40B4-BE49-F238E27FC236}">
                <a16:creationId xmlns:a16="http://schemas.microsoft.com/office/drawing/2014/main" id="{33F62517-F8BE-F346-B90F-3AF2AD152007}"/>
              </a:ext>
            </a:extLst>
          </p:cNvPr>
          <p:cNvSpPr txBox="1"/>
          <p:nvPr/>
        </p:nvSpPr>
        <p:spPr>
          <a:xfrm>
            <a:off x="1902757" y="4759358"/>
            <a:ext cx="5338483" cy="307777"/>
          </a:xfrm>
          <a:prstGeom prst="rect">
            <a:avLst/>
          </a:prstGeom>
          <a:noFill/>
        </p:spPr>
        <p:txBody>
          <a:bodyPr wrap="square" rtlCol="0">
            <a:spAutoFit/>
          </a:bodyPr>
          <a:lstStyle/>
          <a:p>
            <a:pPr algn="ctr"/>
            <a:r>
              <a:rPr lang="en-TW" dirty="0"/>
              <a:t>Professor Dave Explains:  </a:t>
            </a:r>
            <a:r>
              <a:rPr lang="en-TW" dirty="0">
                <a:hlinkClick r:id="rId5"/>
              </a:rPr>
              <a:t>The Cell Cycle and its Regulation</a:t>
            </a:r>
            <a:endParaRPr lang="en-TW" dirty="0"/>
          </a:p>
        </p:txBody>
      </p:sp>
    </p:spTree>
    <p:extLst>
      <p:ext uri="{BB962C8B-B14F-4D97-AF65-F5344CB8AC3E}">
        <p14:creationId xmlns:p14="http://schemas.microsoft.com/office/powerpoint/2010/main" val="83054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1426" y="246827"/>
            <a:ext cx="644118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Lambda-Calculus is an Ouroboros</a:t>
            </a:r>
            <a:endParaRPr kumimoji="0" lang="en-US" sz="3600" b="0" i="0" u="none" strike="noStrike" kern="0" cap="none" spc="0" normalizeH="0" baseline="0" noProof="0" dirty="0">
              <a:ln>
                <a:noFill/>
              </a:ln>
              <a:solidFill>
                <a:schemeClr val="tx1"/>
              </a:solidFill>
              <a:effectLst/>
              <a:uLnTx/>
              <a:uFillTx/>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13</a:t>
            </a:fld>
            <a:endParaRPr lang="en-US" dirty="0">
              <a:solidFill>
                <a:prstClr val="black">
                  <a:tint val="75000"/>
                </a:prstClr>
              </a:solidFil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297465" y="2901143"/>
            <a:ext cx="3960477" cy="1999046"/>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291" y="1036500"/>
            <a:ext cx="3764806" cy="107493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4594088" y="981272"/>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4958913" y="3032069"/>
          <a:ext cx="3068887" cy="20849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6927441" y="2783870"/>
            <a:ext cx="1428435" cy="276999"/>
            <a:chOff x="6927441" y="2783870"/>
            <a:chExt cx="1428435"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724613"/>
              <a:ext cx="121700" cy="515608"/>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6898" y="2783870"/>
              <a:ext cx="94897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600" b="0" i="0" u="none" strike="noStrike" cap="none" spc="0" normalizeH="0" baseline="0" dirty="0">
                  <a:ln>
                    <a:noFill/>
                  </a:ln>
                  <a:solidFill>
                    <a:schemeClr val="tx1"/>
                  </a:solidFill>
                  <a:effectLst/>
                  <a:uFillTx/>
                  <a:latin typeface="+mj-lt"/>
                  <a:ea typeface="+mj-ea"/>
                  <a:cs typeface="+mj-cs"/>
                  <a:sym typeface="Arial"/>
                </a:rPr>
                <a:t>Paradigm shifting concepts </a:t>
              </a:r>
            </a:p>
            <a:p>
              <a:pPr marL="0" marR="0" indent="0" algn="ctr" defTabSz="914400" rtl="0" fontAlgn="auto" latinLnBrk="0" hangingPunct="0">
                <a:lnSpc>
                  <a:spcPct val="100000"/>
                </a:lnSpc>
                <a:spcBef>
                  <a:spcPts val="0"/>
                </a:spcBef>
                <a:spcAft>
                  <a:spcPts val="0"/>
                </a:spcAft>
                <a:buClrTx/>
                <a:buSzTx/>
                <a:buFontTx/>
                <a:buNone/>
                <a:tabLst/>
              </a:pPr>
              <a:r>
                <a:rPr lang="en-US" sz="600" dirty="0">
                  <a:solidFill>
                    <a:schemeClr val="tx1"/>
                  </a:solidFill>
                  <a:latin typeface="+mj-lt"/>
                  <a:ea typeface="+mj-ea"/>
                  <a:cs typeface="+mj-cs"/>
                </a:rPr>
                <a:t>a</a:t>
              </a:r>
              <a:r>
                <a:rPr kumimoji="0" lang="en-TW" sz="600" b="0" i="0" u="none" strike="noStrike" cap="none" spc="0" normalizeH="0" baseline="0" dirty="0">
                  <a:ln>
                    <a:noFill/>
                  </a:ln>
                  <a:solidFill>
                    <a:schemeClr val="tx1"/>
                  </a:solidFill>
                  <a:effectLst/>
                  <a:uFillTx/>
                  <a:latin typeface="+mj-lt"/>
                  <a:ea typeface="+mj-ea"/>
                  <a:cs typeface="+mj-cs"/>
                  <a:sym typeface="Arial"/>
                </a:rPr>
                <a:t>nd</a:t>
              </a:r>
            </a:p>
            <a:p>
              <a:pPr marL="0" marR="0" indent="0" algn="ctr" defTabSz="914400" rtl="0" fontAlgn="auto" latinLnBrk="0" hangingPunct="0">
                <a:lnSpc>
                  <a:spcPct val="100000"/>
                </a:lnSpc>
                <a:spcBef>
                  <a:spcPts val="0"/>
                </a:spcBef>
                <a:spcAft>
                  <a:spcPts val="0"/>
                </a:spcAft>
                <a:buClrTx/>
                <a:buSzTx/>
                <a:buFontTx/>
                <a:buNone/>
                <a:tabLst/>
              </a:pPr>
              <a:r>
                <a:rPr kumimoji="0" lang="en-TW" sz="600" b="0" i="0" u="none" strike="noStrike" cap="none" spc="0" normalizeH="0" baseline="0" dirty="0">
                  <a:ln>
                    <a:noFill/>
                  </a:ln>
                  <a:solidFill>
                    <a:schemeClr val="tx1"/>
                  </a:solidFill>
                  <a:effectLst/>
                  <a:uFillTx/>
                  <a:latin typeface="+mj-lt"/>
                  <a:ea typeface="+mj-ea"/>
                  <a:cs typeface="+mj-cs"/>
                  <a:sym typeface="Arial"/>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964652" y="3444396"/>
            <a:ext cx="1046160" cy="1066882"/>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4160847" y="3385742"/>
            <a:ext cx="1222385" cy="954107"/>
          </a:xfrm>
          <a:prstGeom prst="rect">
            <a:avLst/>
          </a:prstGeom>
          <a:noFill/>
        </p:spPr>
        <p:txBody>
          <a:bodyPr wrap="square" rtlCol="0">
            <a:spAutoFit/>
          </a:bodyPr>
          <a:lstStyle/>
          <a:p>
            <a:r>
              <a:rPr lang="en-TW" dirty="0"/>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4436281" y="2285013"/>
            <a:ext cx="4118235" cy="215444"/>
          </a:xfrm>
          <a:prstGeom prst="rect">
            <a:avLst/>
          </a:prstGeom>
          <a:noFill/>
        </p:spPr>
        <p:txBody>
          <a:bodyPr wrap="square" rtlCol="0">
            <a:spAutoFit/>
          </a:bodyPr>
          <a:lstStyle/>
          <a:p>
            <a:pPr algn="ctr"/>
            <a:r>
              <a:rPr lang="en-TW" sz="800" b="1" i="1" dirty="0"/>
              <a:t>Lambda calculus </a:t>
            </a:r>
            <a:r>
              <a:rPr lang="en-TW" sz="800" dirty="0"/>
              <a:t>as an </a:t>
            </a:r>
            <a:r>
              <a:rPr lang="en-TW" sz="800" b="1" i="1" dirty="0"/>
              <a:t>executable rewrite process </a:t>
            </a:r>
            <a:r>
              <a:rPr lang="en-TW" sz="800" dirty="0"/>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2454260" y="4280445"/>
            <a:ext cx="1785744" cy="461665"/>
          </a:xfrm>
          <a:prstGeom prst="rect">
            <a:avLst/>
          </a:prstGeom>
          <a:noFill/>
        </p:spPr>
        <p:txBody>
          <a:bodyPr wrap="square" rtlCol="0">
            <a:spAutoFit/>
          </a:bodyPr>
          <a:lstStyle/>
          <a:p>
            <a:r>
              <a:rPr lang="en-TW" sz="800" dirty="0"/>
              <a:t>Backus-Naur Form provides a way to customize the “concrete syntax” of formal languages.</a:t>
            </a:r>
          </a:p>
        </p:txBody>
      </p:sp>
    </p:spTree>
    <p:extLst>
      <p:ext uri="{BB962C8B-B14F-4D97-AF65-F5344CB8AC3E}">
        <p14:creationId xmlns:p14="http://schemas.microsoft.com/office/powerpoint/2010/main" val="2915934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Abstract and Concrete Domains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1026" name="Picture 2" descr="A Galois connection between powersets">
            <a:hlinkClick r:id="rId2"/>
            <a:extLst>
              <a:ext uri="{FF2B5EF4-FFF2-40B4-BE49-F238E27FC236}">
                <a16:creationId xmlns:a16="http://schemas.microsoft.com/office/drawing/2014/main" id="{56BE2586-B98A-6540-BA87-46E7404C26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48716" y="1619730"/>
            <a:ext cx="2794977" cy="16769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39717FBB-CB4A-ED43-8F33-6038C8C077CA}"/>
              </a:ext>
            </a:extLst>
          </p:cNvPr>
          <p:cNvPicPr>
            <a:picLocks noChangeAspect="1"/>
          </p:cNvPicPr>
          <p:nvPr/>
        </p:nvPicPr>
        <p:blipFill>
          <a:blip r:embed="rId5"/>
          <a:stretch>
            <a:fillRect/>
          </a:stretch>
        </p:blipFill>
        <p:spPr>
          <a:xfrm>
            <a:off x="451414" y="927575"/>
            <a:ext cx="5646398" cy="4129242"/>
          </a:xfrm>
          <a:prstGeom prst="rect">
            <a:avLst/>
          </a:prstGeom>
        </p:spPr>
      </p:pic>
      <p:sp>
        <p:nvSpPr>
          <p:cNvPr id="7" name="TextBox 6">
            <a:extLst>
              <a:ext uri="{FF2B5EF4-FFF2-40B4-BE49-F238E27FC236}">
                <a16:creationId xmlns:a16="http://schemas.microsoft.com/office/drawing/2014/main" id="{DA3DAE21-8D9C-C240-961B-A47B1F7DBC4C}"/>
              </a:ext>
            </a:extLst>
          </p:cNvPr>
          <p:cNvSpPr txBox="1"/>
          <p:nvPr/>
        </p:nvSpPr>
        <p:spPr>
          <a:xfrm>
            <a:off x="6194094" y="3502913"/>
            <a:ext cx="2949906" cy="1384995"/>
          </a:xfrm>
          <a:prstGeom prst="rect">
            <a:avLst/>
          </a:prstGeom>
          <a:noFill/>
        </p:spPr>
        <p:txBody>
          <a:bodyPr wrap="square" rtlCol="0">
            <a:spAutoFit/>
          </a:bodyPr>
          <a:lstStyle/>
          <a:p>
            <a:r>
              <a:rPr lang="en-TW" dirty="0"/>
              <a:t>You may think of different colors represent different “intervals”. Where intervals are representable as bounded regions mathematically modeled as Lattices or Posets..</a:t>
            </a:r>
          </a:p>
        </p:txBody>
      </p:sp>
    </p:spTree>
    <p:extLst>
      <p:ext uri="{BB962C8B-B14F-4D97-AF65-F5344CB8AC3E}">
        <p14:creationId xmlns:p14="http://schemas.microsoft.com/office/powerpoint/2010/main" val="515136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3437" y="246827"/>
            <a:ext cx="473719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What is a sound </a:t>
            </a:r>
            <a:r>
              <a:rPr lang="en-US" sz="3600" dirty="0" err="1">
                <a:solidFill>
                  <a:schemeClr val="tx1"/>
                </a:solidFill>
                <a:latin typeface="Calibri"/>
              </a:rPr>
              <a:t>methd</a:t>
            </a:r>
            <a:r>
              <a:rPr lang="en-US" sz="3600" dirty="0">
                <a:solidFill>
                  <a:schemeClr val="tx1"/>
                </a:solidFill>
                <a:latin typeface="Calibri"/>
              </a:rPr>
              <a: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1" y="4804711"/>
            <a:ext cx="342535" cy="267501"/>
          </a:xfrm>
        </p:spPr>
        <p:txBody>
          <a:bodyPr/>
          <a:lstStyle/>
          <a:p>
            <a:fld id="{523C812B-A187-0945-BAC5-7895DB419EB9}" type="slidenum">
              <a:rPr lang="en-US" smtClean="0">
                <a:solidFill>
                  <a:prstClr val="black">
                    <a:tint val="75000"/>
                  </a:prstClr>
                </a:solidFill>
              </a:rPr>
              <a:pPr/>
              <a:t>15</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3829904" y="3267456"/>
            <a:ext cx="5173212" cy="646331"/>
          </a:xfrm>
          <a:prstGeom prst="rect">
            <a:avLst/>
          </a:prstGeom>
          <a:solidFill>
            <a:schemeClr val="lt1"/>
          </a:solidFill>
        </p:spPr>
        <p:txBody>
          <a:bodyPr wrap="none" rtlCol="0">
            <a:spAutoFit/>
          </a:bodyPr>
          <a:lstStyle/>
          <a:p>
            <a:pPr algn="ctr"/>
            <a:r>
              <a:rPr lang="en-US" sz="1800" dirty="0"/>
              <a:t>A method that </a:t>
            </a:r>
            <a:r>
              <a:rPr lang="en-US" sz="1800" b="1" i="1" dirty="0"/>
              <a:t>matches</a:t>
            </a:r>
            <a:r>
              <a:rPr lang="en-US" sz="1800" dirty="0"/>
              <a:t> your application context,</a:t>
            </a:r>
          </a:p>
          <a:p>
            <a:pPr algn="ctr"/>
            <a:r>
              <a:rPr lang="en-US" sz="1800" dirty="0"/>
              <a:t>without the losing scope of possible alternatives.</a:t>
            </a:r>
            <a:endParaRPr lang="en-TW" sz="1800" dirty="0"/>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2"/>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199" y="985537"/>
            <a:ext cx="1164579" cy="1839320"/>
          </a:xfrm>
          <a:prstGeom prst="rect">
            <a:avLst/>
          </a:prstGeom>
        </p:spPr>
      </p:pic>
      <p:sp>
        <p:nvSpPr>
          <p:cNvPr id="45" name="TextBox 44">
            <a:extLst>
              <a:ext uri="{FF2B5EF4-FFF2-40B4-BE49-F238E27FC236}">
                <a16:creationId xmlns:a16="http://schemas.microsoft.com/office/drawing/2014/main" id="{54D01B65-5BF8-6B4F-9594-E59B905E6B6A}"/>
              </a:ext>
            </a:extLst>
          </p:cNvPr>
          <p:cNvSpPr txBox="1"/>
          <p:nvPr/>
        </p:nvSpPr>
        <p:spPr>
          <a:xfrm>
            <a:off x="3918069" y="1533312"/>
            <a:ext cx="4996882" cy="707886"/>
          </a:xfrm>
          <a:prstGeom prst="rect">
            <a:avLst/>
          </a:prstGeom>
          <a:solidFill>
            <a:schemeClr val="lt1"/>
          </a:solidFill>
        </p:spPr>
        <p:txBody>
          <a:bodyPr wrap="none" rtlCol="0">
            <a:spAutoFit/>
          </a:bodyPr>
          <a:lstStyle/>
          <a:p>
            <a:pPr algn="ctr"/>
            <a:r>
              <a:rPr lang="en-US" sz="2000" dirty="0"/>
              <a:t>A natural equivalence that is</a:t>
            </a:r>
          </a:p>
          <a:p>
            <a:pPr algn="ctr"/>
            <a:r>
              <a:rPr lang="en-US" sz="2000" dirty="0"/>
              <a:t> </a:t>
            </a:r>
            <a:r>
              <a:rPr lang="en-US" sz="2000" b="1" i="1" dirty="0"/>
              <a:t>up-to-isomorphism to</a:t>
            </a:r>
            <a:r>
              <a:rPr lang="en-US" sz="2000" dirty="0"/>
              <a:t> relevant domains.</a:t>
            </a:r>
            <a:endParaRPr lang="en-TW" sz="2000" dirty="0"/>
          </a:p>
        </p:txBody>
      </p:sp>
    </p:spTree>
    <p:extLst>
      <p:ext uri="{BB962C8B-B14F-4D97-AF65-F5344CB8AC3E}">
        <p14:creationId xmlns:p14="http://schemas.microsoft.com/office/powerpoint/2010/main" val="1383938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Weibei SC" panose="03000800000000000000" pitchFamily="66" charset="-128"/>
                <a:ea typeface="Weibei SC" panose="03000800000000000000" pitchFamily="66" charset="-128"/>
                <a:hlinkClick r:id="rId3"/>
              </a:rPr>
              <a:t>Accountants’ </a:t>
            </a:r>
            <a:r>
              <a:rPr lang="en-US" altLang="zh-CN" dirty="0">
                <a:latin typeface="Weibei SC" panose="03000800000000000000" pitchFamily="66" charset="-128"/>
                <a:ea typeface="Weibei SC" panose="03000800000000000000" pitchFamily="66" charset="-128"/>
              </a:rPr>
              <a:t>Ouroboros</a:t>
            </a:r>
            <a:endParaRPr lang="en-US" dirty="0">
              <a:latin typeface="Weibei SC" panose="03000800000000000000" pitchFamily="66" charset="-128"/>
              <a:ea typeface="Weibei SC" panose="03000800000000000000" pitchFamily="66" charset="-128"/>
            </a:endParaRPr>
          </a:p>
        </p:txBody>
      </p:sp>
      <p:pic>
        <p:nvPicPr>
          <p:cNvPr id="5" name="Picture 4">
            <a:hlinkClick r:id="rId3"/>
            <a:extLst>
              <a:ext uri="{FF2B5EF4-FFF2-40B4-BE49-F238E27FC236}">
                <a16:creationId xmlns:a16="http://schemas.microsoft.com/office/drawing/2014/main" id="{CF472A6E-ECF9-3140-B30C-B0F599B8D2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35584" y="963823"/>
            <a:ext cx="6472833" cy="4179677"/>
          </a:xfrm>
          <a:prstGeom prst="rect">
            <a:avLst/>
          </a:prstGeom>
        </p:spPr>
      </p:pic>
      <p:pic>
        <p:nvPicPr>
          <p:cNvPr id="7" name="Picture 6">
            <a:hlinkClick r:id="rId3"/>
            <a:extLst>
              <a:ext uri="{FF2B5EF4-FFF2-40B4-BE49-F238E27FC236}">
                <a16:creationId xmlns:a16="http://schemas.microsoft.com/office/drawing/2014/main" id="{F688F96A-0724-EF42-BF2A-30D48A90E6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08417" y="875875"/>
            <a:ext cx="1048716" cy="1485476"/>
          </a:xfrm>
          <a:prstGeom prst="rect">
            <a:avLst/>
          </a:prstGeom>
        </p:spPr>
      </p:pic>
      <p:sp>
        <p:nvSpPr>
          <p:cNvPr id="9" name="TextBox 8">
            <a:extLst>
              <a:ext uri="{FF2B5EF4-FFF2-40B4-BE49-F238E27FC236}">
                <a16:creationId xmlns:a16="http://schemas.microsoft.com/office/drawing/2014/main" id="{FD7BF432-A71F-524D-A6DA-7B78CEAE76FA}"/>
              </a:ext>
            </a:extLst>
          </p:cNvPr>
          <p:cNvSpPr txBox="1"/>
          <p:nvPr/>
        </p:nvSpPr>
        <p:spPr>
          <a:xfrm>
            <a:off x="7624888" y="2571750"/>
            <a:ext cx="1415773" cy="900246"/>
          </a:xfrm>
          <a:prstGeom prst="rect">
            <a:avLst/>
          </a:prstGeom>
          <a:noFill/>
        </p:spPr>
        <p:txBody>
          <a:bodyPr wrap="none" rtlCol="0">
            <a:spAutoFit/>
          </a:bodyPr>
          <a:lstStyle/>
          <a:p>
            <a:pPr algn="ctr"/>
            <a:r>
              <a:rPr lang="en-CN" sz="1050" dirty="0"/>
              <a:t>The International</a:t>
            </a:r>
          </a:p>
          <a:p>
            <a:pPr algn="ctr"/>
            <a:r>
              <a:rPr lang="en-CN" sz="1050" dirty="0"/>
              <a:t>Integrated Reporting</a:t>
            </a:r>
          </a:p>
          <a:p>
            <a:pPr algn="ctr"/>
            <a:r>
              <a:rPr lang="en-CN" sz="1050" dirty="0"/>
              <a:t>Framework</a:t>
            </a:r>
          </a:p>
          <a:p>
            <a:pPr algn="ctr"/>
            <a:endParaRPr lang="en-CN" sz="1050" dirty="0"/>
          </a:p>
          <a:p>
            <a:pPr algn="ctr"/>
            <a:r>
              <a:rPr lang="en-CN" sz="1050" dirty="0"/>
              <a:t>Dec. 2013</a:t>
            </a:r>
          </a:p>
        </p:txBody>
      </p:sp>
    </p:spTree>
    <p:extLst>
      <p:ext uri="{BB962C8B-B14F-4D97-AF65-F5344CB8AC3E}">
        <p14:creationId xmlns:p14="http://schemas.microsoft.com/office/powerpoint/2010/main" val="1274724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196624"/>
            <a:ext cx="8520600" cy="572700"/>
          </a:xfrm>
        </p:spPr>
        <p:txBody>
          <a:bodyPr/>
          <a:lstStyle/>
          <a:p>
            <a:pPr algn="ctr"/>
            <a:r>
              <a:rPr lang="en-US" dirty="0"/>
              <a:t>A Quick Review of Universal Objects </a:t>
            </a:r>
            <a:br>
              <a:rPr lang="en-US" dirty="0"/>
            </a:br>
            <a:r>
              <a:rPr lang="en-US" dirty="0"/>
              <a:t>in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E213E1F7-198F-2943-8FD5-925B99AC168C}"/>
              </a:ext>
            </a:extLst>
          </p:cNvPr>
          <p:cNvPicPr>
            <a:picLocks noChangeAspect="1"/>
          </p:cNvPicPr>
          <p:nvPr/>
        </p:nvPicPr>
        <p:blipFill>
          <a:blip r:embed="rId3"/>
          <a:stretch>
            <a:fillRect/>
          </a:stretch>
        </p:blipFill>
        <p:spPr>
          <a:xfrm>
            <a:off x="2118843" y="1220046"/>
            <a:ext cx="4906313" cy="3529853"/>
          </a:xfrm>
          <a:prstGeom prst="rect">
            <a:avLst/>
          </a:prstGeom>
        </p:spPr>
      </p:pic>
      <p:sp>
        <p:nvSpPr>
          <p:cNvPr id="7" name="TextBox 6">
            <a:extLst>
              <a:ext uri="{FF2B5EF4-FFF2-40B4-BE49-F238E27FC236}">
                <a16:creationId xmlns:a16="http://schemas.microsoft.com/office/drawing/2014/main" id="{E04102AB-AE6E-7846-9B68-9B171A59DCF1}"/>
              </a:ext>
            </a:extLst>
          </p:cNvPr>
          <p:cNvSpPr txBox="1"/>
          <p:nvPr/>
        </p:nvSpPr>
        <p:spPr>
          <a:xfrm>
            <a:off x="2973644" y="4749899"/>
            <a:ext cx="3196709" cy="307777"/>
          </a:xfrm>
          <a:prstGeom prst="rect">
            <a:avLst/>
          </a:prstGeom>
          <a:noFill/>
        </p:spPr>
        <p:txBody>
          <a:bodyPr wrap="none" rtlCol="0">
            <a:spAutoFit/>
          </a:bodyPr>
          <a:lstStyle/>
          <a:p>
            <a:pPr algn="ctr"/>
            <a:r>
              <a:rPr lang="en-US" dirty="0">
                <a:hlinkClick r:id="rId2"/>
              </a:rPr>
              <a:t>https://</a:t>
            </a:r>
            <a:r>
              <a:rPr lang="en-US" dirty="0" err="1">
                <a:hlinkClick r:id="rId2"/>
              </a:rPr>
              <a:t>youtu.be</a:t>
            </a:r>
            <a:r>
              <a:rPr lang="en-US" dirty="0">
                <a:hlinkClick r:id="rId2"/>
              </a:rPr>
              <a:t>/iJ7V1KXJpsE?t=1116</a:t>
            </a:r>
            <a:endParaRPr lang="en-TW" dirty="0"/>
          </a:p>
        </p:txBody>
      </p:sp>
    </p:spTree>
    <p:extLst>
      <p:ext uri="{BB962C8B-B14F-4D97-AF65-F5344CB8AC3E}">
        <p14:creationId xmlns:p14="http://schemas.microsoft.com/office/powerpoint/2010/main" val="3606368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The Three Stages of </a:t>
            </a:r>
            <a:r>
              <a:rPr lang="en-US" b="1" i="1" dirty="0">
                <a:solidFill>
                  <a:srgbClr val="FF0000"/>
                </a:solidFill>
              </a:rPr>
              <a:t>the</a:t>
            </a:r>
            <a:r>
              <a:rPr lang="en-US" b="1" i="1" dirty="0"/>
              <a:t> Cognitive Ladder</a:t>
            </a:r>
            <a:endParaRPr lang="en-US" dirty="0"/>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Why/Counterfactuals</a:t>
            </a:r>
            <a:r>
              <a:rPr lang="en-US" dirty="0"/>
              <a:t> </a:t>
            </a:r>
          </a:p>
          <a:p>
            <a:pPr lvl="1"/>
            <a:r>
              <a:rPr lang="en-US" dirty="0"/>
              <a:t>Learning comes from </a:t>
            </a:r>
            <a:r>
              <a:rPr lang="en-US" b="1" i="1" dirty="0">
                <a:solidFill>
                  <a:srgbClr val="FF0000"/>
                </a:solidFill>
              </a:rPr>
              <a:t>What if </a:t>
            </a:r>
            <a:r>
              <a:rPr lang="en-US" dirty="0"/>
              <a:t>assumptions…</a:t>
            </a:r>
          </a:p>
          <a:p>
            <a:pPr marL="114300" indent="0">
              <a:buNone/>
            </a:pPr>
            <a:endParaRPr lang="en-US" dirty="0"/>
          </a:p>
          <a:p>
            <a:r>
              <a:rPr lang="en-US" b="1" dirty="0"/>
              <a:t>How/Intervention</a:t>
            </a:r>
            <a:r>
              <a:rPr lang="en-US" dirty="0"/>
              <a:t> </a:t>
            </a:r>
          </a:p>
          <a:p>
            <a:pPr lvl="1"/>
            <a:r>
              <a:rPr lang="en-US" dirty="0"/>
              <a:t>perform </a:t>
            </a:r>
            <a:r>
              <a:rPr lang="en-US" b="1" i="1" dirty="0"/>
              <a:t>action</a:t>
            </a:r>
            <a:r>
              <a:rPr lang="en-US" dirty="0"/>
              <a:t> under “Free” will</a:t>
            </a:r>
          </a:p>
          <a:p>
            <a:endParaRPr lang="en-US" dirty="0"/>
          </a:p>
          <a:p>
            <a:r>
              <a:rPr lang="en-US" b="1" dirty="0"/>
              <a:t>What/Association</a:t>
            </a:r>
            <a:r>
              <a:rPr lang="en-US" dirty="0"/>
              <a:t> </a:t>
            </a:r>
          </a:p>
          <a:p>
            <a:pPr lvl="1"/>
            <a:r>
              <a:rPr lang="en-US" dirty="0"/>
              <a:t>the common observables</a:t>
            </a:r>
          </a:p>
          <a:p>
            <a:pPr marL="114300" indent="0">
              <a:buNone/>
            </a:pP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F5FA71F1-6B3A-C74A-81AE-B6B836BE255A}"/>
              </a:ext>
            </a:extLst>
          </p:cNvPr>
          <p:cNvPicPr>
            <a:picLocks noChangeAspect="1"/>
          </p:cNvPicPr>
          <p:nvPr/>
        </p:nvPicPr>
        <p:blipFill>
          <a:blip r:embed="rId2"/>
          <a:stretch>
            <a:fillRect/>
          </a:stretch>
        </p:blipFill>
        <p:spPr>
          <a:xfrm>
            <a:off x="4271942" y="2269216"/>
            <a:ext cx="1697515" cy="2635893"/>
          </a:xfrm>
          <a:prstGeom prst="rect">
            <a:avLst/>
          </a:prstGeom>
          <a:ln w="25400">
            <a:solidFill>
              <a:schemeClr val="tx1"/>
            </a:solidFill>
          </a:ln>
          <a:effectLst>
            <a:softEdge rad="38100"/>
          </a:effectLst>
        </p:spPr>
      </p:pic>
      <p:pic>
        <p:nvPicPr>
          <p:cNvPr id="6" name="Picture 5">
            <a:extLst>
              <a:ext uri="{FF2B5EF4-FFF2-40B4-BE49-F238E27FC236}">
                <a16:creationId xmlns:a16="http://schemas.microsoft.com/office/drawing/2014/main" id="{65A51614-5CE1-804F-B5DF-E1706339463B}"/>
              </a:ext>
            </a:extLst>
          </p:cNvPr>
          <p:cNvPicPr>
            <a:picLocks noChangeAspect="1"/>
          </p:cNvPicPr>
          <p:nvPr/>
        </p:nvPicPr>
        <p:blipFill>
          <a:blip r:embed="rId3"/>
          <a:stretch>
            <a:fillRect/>
          </a:stretch>
        </p:blipFill>
        <p:spPr>
          <a:xfrm>
            <a:off x="6321758" y="2269215"/>
            <a:ext cx="1967704" cy="2635893"/>
          </a:xfrm>
          <a:prstGeom prst="rect">
            <a:avLst/>
          </a:prstGeom>
        </p:spPr>
      </p:pic>
    </p:spTree>
    <p:extLst>
      <p:ext uri="{BB962C8B-B14F-4D97-AF65-F5344CB8AC3E}">
        <p14:creationId xmlns:p14="http://schemas.microsoft.com/office/powerpoint/2010/main" val="3586383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How big </a:t>
            </a:r>
            <a:r>
              <a:rPr lang="en-US" dirty="0"/>
              <a:t>is the size of What If possibilities?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How/Intervention</a:t>
            </a:r>
            <a:r>
              <a:rPr lang="en-US" dirty="0"/>
              <a:t> (a methodical way to intervene complexity)</a:t>
            </a:r>
          </a:p>
          <a:p>
            <a:pPr lvl="1"/>
            <a:r>
              <a:rPr lang="en-US" dirty="0"/>
              <a:t>Most of the operational what-if possibility spaces are rather small, so that people can deal with them with their “natural” talents…</a:t>
            </a:r>
          </a:p>
          <a:p>
            <a:pPr lvl="1"/>
            <a:r>
              <a:rPr lang="en-US" b="1" i="1" dirty="0">
                <a:solidFill>
                  <a:srgbClr val="FF0000"/>
                </a:solidFill>
              </a:rPr>
              <a:t>Big Data </a:t>
            </a:r>
            <a:r>
              <a:rPr lang="en-US" dirty="0"/>
              <a:t>(Software Industry) and AI brings complexity to an operational level, small code changes could result in major consequences in software controlled systems, which is almost everything we deal with on daily basis …</a:t>
            </a:r>
          </a:p>
          <a:p>
            <a:pPr lvl="1"/>
            <a:r>
              <a:rPr lang="en-US" dirty="0"/>
              <a:t>How to keep Abstraction separated from Concretization?</a:t>
            </a:r>
          </a:p>
          <a:p>
            <a:pPr lvl="2"/>
            <a:r>
              <a:rPr lang="en-US" dirty="0"/>
              <a:t>The Cognitive Discipline wrapped around in: </a:t>
            </a:r>
            <a:r>
              <a:rPr lang="en-US" b="1" i="1" dirty="0">
                <a:solidFill>
                  <a:schemeClr val="tx1"/>
                </a:solidFill>
              </a:rPr>
              <a:t>Namespace Management </a:t>
            </a:r>
            <a:r>
              <a:rPr lang="en-US" dirty="0"/>
              <a:t>(</a:t>
            </a:r>
            <a:r>
              <a:rPr lang="en-US" dirty="0" err="1"/>
              <a:t>NsM</a:t>
            </a:r>
            <a:r>
              <a:rPr lang="en-US" dirty="0"/>
              <a:t>).</a:t>
            </a:r>
          </a:p>
          <a:p>
            <a:pPr lvl="2"/>
            <a:r>
              <a:rPr lang="en-US" dirty="0"/>
              <a:t>What if complexity becomes overwhelming? </a:t>
            </a:r>
            <a:r>
              <a:rPr lang="en-US" b="1" i="1" dirty="0">
                <a:solidFill>
                  <a:srgbClr val="FF0000"/>
                </a:solidFill>
              </a:rPr>
              <a:t>Recursively apply </a:t>
            </a:r>
            <a:r>
              <a:rPr lang="en-US" b="1" i="1" dirty="0" err="1">
                <a:solidFill>
                  <a:srgbClr val="FF0000"/>
                </a:solidFill>
              </a:rPr>
              <a:t>NsM</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116704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3800170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foundation </a:t>
            </a:r>
            <a:r>
              <a:rPr lang="en-US" dirty="0"/>
              <a:t>is universally trust-worthy?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(a unitary foundation)</a:t>
            </a:r>
          </a:p>
          <a:p>
            <a:pPr lvl="1"/>
            <a:r>
              <a:rPr lang="en-US" dirty="0"/>
              <a:t>Is there a generic data type/algebraic structure that is applicable to all?</a:t>
            </a:r>
          </a:p>
          <a:p>
            <a:pPr lvl="1"/>
            <a:r>
              <a:rPr lang="en-US" b="1" i="1" dirty="0" err="1">
                <a:solidFill>
                  <a:srgbClr val="FF0000"/>
                </a:solidFill>
              </a:rPr>
              <a:t>Poset</a:t>
            </a:r>
            <a:r>
              <a:rPr lang="en-US" b="1" i="1" dirty="0">
                <a:solidFill>
                  <a:srgbClr val="FF0000"/>
                </a:solidFill>
              </a:rPr>
              <a:t>/Lattice/Monad </a:t>
            </a:r>
            <a:r>
              <a:rPr lang="en-US" dirty="0"/>
              <a:t>(the foundational abstract data type) has concrete specification, and can be stored, and manipulated using scalable computing devices …</a:t>
            </a:r>
          </a:p>
          <a:p>
            <a:pPr lvl="1"/>
            <a:r>
              <a:rPr lang="en-US" dirty="0"/>
              <a:t>The ”Associations” in Partially Ordered Set: Adjacent Possibilities (Stuart Kauffman)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5819C519-D5A7-8247-B724-3380433B9F53}"/>
              </a:ext>
            </a:extLst>
          </p:cNvPr>
          <p:cNvPicPr>
            <a:picLocks noChangeAspect="1"/>
          </p:cNvPicPr>
          <p:nvPr/>
        </p:nvPicPr>
        <p:blipFill>
          <a:blip r:embed="rId3"/>
          <a:stretch>
            <a:fillRect/>
          </a:stretch>
        </p:blipFill>
        <p:spPr>
          <a:xfrm>
            <a:off x="5992316" y="3323632"/>
            <a:ext cx="1655012" cy="1173554"/>
          </a:xfrm>
          <a:prstGeom prst="rect">
            <a:avLst/>
          </a:prstGeom>
        </p:spPr>
      </p:pic>
      <p:sp>
        <p:nvSpPr>
          <p:cNvPr id="6" name="TextBox 5">
            <a:extLst>
              <a:ext uri="{FF2B5EF4-FFF2-40B4-BE49-F238E27FC236}">
                <a16:creationId xmlns:a16="http://schemas.microsoft.com/office/drawing/2014/main" id="{754AF113-F64E-5F42-82AE-38BB85A41F4A}"/>
              </a:ext>
            </a:extLst>
          </p:cNvPr>
          <p:cNvSpPr txBox="1"/>
          <p:nvPr/>
        </p:nvSpPr>
        <p:spPr>
          <a:xfrm>
            <a:off x="5694744" y="4698475"/>
            <a:ext cx="2404826" cy="307777"/>
          </a:xfrm>
          <a:prstGeom prst="rect">
            <a:avLst/>
          </a:prstGeom>
          <a:noFill/>
        </p:spPr>
        <p:txBody>
          <a:bodyPr wrap="none" rtlCol="0">
            <a:spAutoFit/>
          </a:bodyPr>
          <a:lstStyle/>
          <a:p>
            <a:r>
              <a:rPr lang="en-TW" dirty="0"/>
              <a:t>Wikipedia: </a:t>
            </a:r>
            <a:r>
              <a:rPr lang="en-TW" dirty="0">
                <a:hlinkClick r:id="rId2"/>
              </a:rPr>
              <a:t>Veil of Ignorance</a:t>
            </a:r>
            <a:endParaRPr lang="en-TW" dirty="0"/>
          </a:p>
        </p:txBody>
      </p:sp>
      <p:pic>
        <p:nvPicPr>
          <p:cNvPr id="7" name="Picture 6">
            <a:extLst>
              <a:ext uri="{FF2B5EF4-FFF2-40B4-BE49-F238E27FC236}">
                <a16:creationId xmlns:a16="http://schemas.microsoft.com/office/drawing/2014/main" id="{98B82699-F9DC-A44E-B590-9B8448C3A35E}"/>
              </a:ext>
            </a:extLst>
          </p:cNvPr>
          <p:cNvPicPr>
            <a:picLocks noChangeAspect="1"/>
          </p:cNvPicPr>
          <p:nvPr/>
        </p:nvPicPr>
        <p:blipFill>
          <a:blip r:embed="rId4"/>
          <a:stretch>
            <a:fillRect/>
          </a:stretch>
        </p:blipFill>
        <p:spPr>
          <a:xfrm>
            <a:off x="2052014" y="3393227"/>
            <a:ext cx="3642730" cy="1466790"/>
          </a:xfrm>
          <a:prstGeom prst="rect">
            <a:avLst/>
          </a:prstGeom>
        </p:spPr>
      </p:pic>
      <p:pic>
        <p:nvPicPr>
          <p:cNvPr id="8" name="Picture 7">
            <a:hlinkClick r:id="rId5"/>
            <a:extLst>
              <a:ext uri="{FF2B5EF4-FFF2-40B4-BE49-F238E27FC236}">
                <a16:creationId xmlns:a16="http://schemas.microsoft.com/office/drawing/2014/main" id="{D1EE0AD0-9BA1-404B-80D4-2C2A5965DB88}"/>
              </a:ext>
            </a:extLst>
          </p:cNvPr>
          <p:cNvPicPr>
            <a:picLocks noChangeAspect="1"/>
          </p:cNvPicPr>
          <p:nvPr/>
        </p:nvPicPr>
        <p:blipFill>
          <a:blip r:embed="rId6"/>
          <a:stretch>
            <a:fillRect/>
          </a:stretch>
        </p:blipFill>
        <p:spPr>
          <a:xfrm>
            <a:off x="591801" y="3323631"/>
            <a:ext cx="1094411" cy="1536385"/>
          </a:xfrm>
          <a:prstGeom prst="rect">
            <a:avLst/>
          </a:prstGeom>
        </p:spPr>
      </p:pic>
    </p:spTree>
    <p:extLst>
      <p:ext uri="{BB962C8B-B14F-4D97-AF65-F5344CB8AC3E}">
        <p14:creationId xmlns:p14="http://schemas.microsoft.com/office/powerpoint/2010/main" val="1089778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689682"/>
            <a:ext cx="8520600" cy="572700"/>
          </a:xfrm>
        </p:spPr>
        <p:txBody>
          <a:bodyPr/>
          <a:lstStyle/>
          <a:p>
            <a:pPr algn="ctr"/>
            <a:r>
              <a:rPr lang="en-US" dirty="0"/>
              <a:t>A Unifying</a:t>
            </a:r>
            <a:r>
              <a:rPr lang="en-US" dirty="0">
                <a:solidFill>
                  <a:schemeClr val="tx1"/>
                </a:solidFill>
              </a:rPr>
              <a:t> </a:t>
            </a:r>
            <a:r>
              <a:rPr lang="en-US" dirty="0"/>
              <a:t>Formula by Stuart Kauffman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4047174" y="1373879"/>
            <a:ext cx="423938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b="1" i="1" dirty="0"/>
              <a:t>The Theory of the Adjacent Possible</a:t>
            </a:r>
            <a:endParaRPr lang="en-US" sz="1800" dirty="0"/>
          </a:p>
        </p:txBody>
      </p:sp>
      <p:pic>
        <p:nvPicPr>
          <p:cNvPr id="13" name="Picture 12">
            <a:extLst>
              <a:ext uri="{FF2B5EF4-FFF2-40B4-BE49-F238E27FC236}">
                <a16:creationId xmlns:a16="http://schemas.microsoft.com/office/drawing/2014/main" id="{3768657A-B07F-0E44-A470-BFDEDCCE551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4298" y="1432177"/>
            <a:ext cx="2790315" cy="2097802"/>
          </a:xfrm>
          <a:prstGeom prst="rect">
            <a:avLst/>
          </a:prstGeom>
        </p:spPr>
      </p:pic>
      <p:pic>
        <p:nvPicPr>
          <p:cNvPr id="14" name="Picture 13">
            <a:hlinkClick r:id="rId3"/>
            <a:extLst>
              <a:ext uri="{FF2B5EF4-FFF2-40B4-BE49-F238E27FC236}">
                <a16:creationId xmlns:a16="http://schemas.microsoft.com/office/drawing/2014/main" id="{D1FD3892-7356-2048-8ECA-2A2EF9A7732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9863" y="3653150"/>
            <a:ext cx="678061" cy="951894"/>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DB265D6-B215-854D-A694-FCEB82FDF906}"/>
                  </a:ext>
                </a:extLst>
              </p:cNvPr>
              <p:cNvSpPr txBox="1"/>
              <p:nvPr/>
            </p:nvSpPr>
            <p:spPr>
              <a:xfrm>
                <a:off x="5092202" y="2058076"/>
                <a:ext cx="1940981" cy="605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r>
                            <a:rPr lang="en-US" i="1">
                              <a:latin typeface="Cambria Math" panose="02040503050406030204" pitchFamily="18" charset="0"/>
                            </a:rPr>
                            <m:t>+1</m:t>
                          </m:r>
                        </m:sub>
                      </m:sSub>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r>
                        <a:rPr lang="en-US" b="0"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i="1" smtClean="0">
                              <a:latin typeface="Cambria Math" panose="02040503050406030204" pitchFamily="18" charset="0"/>
                            </a:rPr>
                            <m:t>=</m:t>
                          </m:r>
                          <m:r>
                            <a:rPr lang="en-US" b="0" i="1" smtClean="0">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num>
                                <m:den>
                                  <m:r>
                                    <a:rPr lang="en-US" b="0" i="1" smtClean="0">
                                      <a:latin typeface="Cambria Math" panose="02040503050406030204" pitchFamily="18" charset="0"/>
                                    </a:rPr>
                                    <m:t>𝑖</m:t>
                                  </m:r>
                                </m:den>
                              </m:f>
                            </m:e>
                          </m:d>
                        </m:e>
                      </m:nary>
                    </m:oMath>
                  </m:oMathPara>
                </a14:m>
                <a:endParaRPr lang="en-TW" dirty="0"/>
              </a:p>
            </p:txBody>
          </p:sp>
        </mc:Choice>
        <mc:Fallback xmlns="">
          <p:sp>
            <p:nvSpPr>
              <p:cNvPr id="16" name="TextBox 15">
                <a:extLst>
                  <a:ext uri="{FF2B5EF4-FFF2-40B4-BE49-F238E27FC236}">
                    <a16:creationId xmlns:a16="http://schemas.microsoft.com/office/drawing/2014/main" id="{1DB265D6-B215-854D-A694-FCEB82FDF906}"/>
                  </a:ext>
                </a:extLst>
              </p:cNvPr>
              <p:cNvSpPr txBox="1">
                <a:spLocks noRot="1" noChangeAspect="1" noMove="1" noResize="1" noEditPoints="1" noAdjustHandles="1" noChangeArrowheads="1" noChangeShapeType="1" noTextEdit="1"/>
              </p:cNvSpPr>
              <p:nvPr/>
            </p:nvSpPr>
            <p:spPr>
              <a:xfrm>
                <a:off x="5092202" y="2058076"/>
                <a:ext cx="1940981" cy="605807"/>
              </a:xfrm>
              <a:prstGeom prst="rect">
                <a:avLst/>
              </a:prstGeom>
              <a:blipFill>
                <a:blip r:embed="rId5"/>
                <a:stretch>
                  <a:fillRect l="-1299" t="-114583" b="-181250"/>
                </a:stretch>
              </a:blipFill>
            </p:spPr>
            <p:txBody>
              <a:bodyPr/>
              <a:lstStyle/>
              <a:p>
                <a:r>
                  <a:rPr lang="en-TW">
                    <a:noFill/>
                  </a:rPr>
                  <a:t> </a:t>
                </a:r>
              </a:p>
            </p:txBody>
          </p:sp>
        </mc:Fallback>
      </mc:AlternateContent>
      <p:sp>
        <p:nvSpPr>
          <p:cNvPr id="3" name="TextBox 2">
            <a:extLst>
              <a:ext uri="{FF2B5EF4-FFF2-40B4-BE49-F238E27FC236}">
                <a16:creationId xmlns:a16="http://schemas.microsoft.com/office/drawing/2014/main" id="{1873402F-E73D-494B-B677-D18A262D33F3}"/>
              </a:ext>
            </a:extLst>
          </p:cNvPr>
          <p:cNvSpPr txBox="1"/>
          <p:nvPr/>
        </p:nvSpPr>
        <p:spPr>
          <a:xfrm>
            <a:off x="774975" y="3437706"/>
            <a:ext cx="2048959" cy="215444"/>
          </a:xfrm>
          <a:prstGeom prst="rect">
            <a:avLst/>
          </a:prstGeom>
          <a:noFill/>
        </p:spPr>
        <p:txBody>
          <a:bodyPr wrap="none" rtlCol="0">
            <a:spAutoFit/>
          </a:bodyPr>
          <a:lstStyle/>
          <a:p>
            <a:r>
              <a:rPr lang="en-TW" sz="800" dirty="0"/>
              <a:t>Complexity Coherence Conference 2020</a:t>
            </a:r>
          </a:p>
        </p:txBody>
      </p:sp>
      <p:pic>
        <p:nvPicPr>
          <p:cNvPr id="6" name="Picture 5">
            <a:extLst>
              <a:ext uri="{FF2B5EF4-FFF2-40B4-BE49-F238E27FC236}">
                <a16:creationId xmlns:a16="http://schemas.microsoft.com/office/drawing/2014/main" id="{60184912-3F5F-C044-A793-45828B50B4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64242" y="2766406"/>
            <a:ext cx="1347150" cy="2029910"/>
          </a:xfrm>
          <a:prstGeom prst="rect">
            <a:avLst/>
          </a:prstGeom>
        </p:spPr>
      </p:pic>
      <p:pic>
        <p:nvPicPr>
          <p:cNvPr id="7" name="Picture 6">
            <a:extLst>
              <a:ext uri="{FF2B5EF4-FFF2-40B4-BE49-F238E27FC236}">
                <a16:creationId xmlns:a16="http://schemas.microsoft.com/office/drawing/2014/main" id="{C85DFD63-2DB9-1648-9BF7-BB7D9A92003E}"/>
              </a:ext>
            </a:extLst>
          </p:cNvPr>
          <p:cNvPicPr>
            <a:picLocks noChangeAspect="1"/>
          </p:cNvPicPr>
          <p:nvPr/>
        </p:nvPicPr>
        <p:blipFill>
          <a:blip r:embed="rId7"/>
          <a:stretch>
            <a:fillRect/>
          </a:stretch>
        </p:blipFill>
        <p:spPr>
          <a:xfrm>
            <a:off x="3688289" y="2766406"/>
            <a:ext cx="1290841" cy="2029910"/>
          </a:xfrm>
          <a:prstGeom prst="rect">
            <a:avLst/>
          </a:prstGeom>
        </p:spPr>
      </p:pic>
      <p:pic>
        <p:nvPicPr>
          <p:cNvPr id="8" name="Picture 7">
            <a:extLst>
              <a:ext uri="{FF2B5EF4-FFF2-40B4-BE49-F238E27FC236}">
                <a16:creationId xmlns:a16="http://schemas.microsoft.com/office/drawing/2014/main" id="{789AF2AF-2B7C-454D-AD62-0221C7ED3530}"/>
              </a:ext>
            </a:extLst>
          </p:cNvPr>
          <p:cNvPicPr>
            <a:picLocks noChangeAspect="1"/>
          </p:cNvPicPr>
          <p:nvPr/>
        </p:nvPicPr>
        <p:blipFill>
          <a:blip r:embed="rId8"/>
          <a:stretch>
            <a:fillRect/>
          </a:stretch>
        </p:blipFill>
        <p:spPr>
          <a:xfrm>
            <a:off x="6896504" y="2766405"/>
            <a:ext cx="1347150" cy="2020725"/>
          </a:xfrm>
          <a:prstGeom prst="rect">
            <a:avLst/>
          </a:prstGeom>
        </p:spPr>
      </p:pic>
      <p:sp>
        <p:nvSpPr>
          <p:cNvPr id="9" name="TextBox 8">
            <a:extLst>
              <a:ext uri="{FF2B5EF4-FFF2-40B4-BE49-F238E27FC236}">
                <a16:creationId xmlns:a16="http://schemas.microsoft.com/office/drawing/2014/main" id="{BD4DC389-51A4-D84D-9387-0D0D086B3964}"/>
              </a:ext>
            </a:extLst>
          </p:cNvPr>
          <p:cNvSpPr txBox="1"/>
          <p:nvPr/>
        </p:nvSpPr>
        <p:spPr>
          <a:xfrm>
            <a:off x="1219228" y="3712847"/>
            <a:ext cx="2240257" cy="1107996"/>
          </a:xfrm>
          <a:prstGeom prst="rect">
            <a:avLst/>
          </a:prstGeom>
          <a:noFill/>
        </p:spPr>
        <p:txBody>
          <a:bodyPr wrap="square" rtlCol="0">
            <a:spAutoFit/>
          </a:bodyPr>
          <a:lstStyle/>
          <a:p>
            <a:r>
              <a:rPr lang="en-US" sz="1100" dirty="0">
                <a:hlinkClick r:id="rId3"/>
              </a:rPr>
              <a:t>Stuartt Kauffman </a:t>
            </a:r>
            <a:r>
              <a:rPr lang="en-US" sz="1100" dirty="0"/>
              <a:t>is an American medical doctor, </a:t>
            </a:r>
            <a:r>
              <a:rPr lang="en-US" sz="1100" dirty="0">
                <a:hlinkClick r:id="rId9" tooltip="Theoretical biology"/>
              </a:rPr>
              <a:t>theoretical biologist</a:t>
            </a:r>
            <a:r>
              <a:rPr lang="en-US" sz="1100" dirty="0"/>
              <a:t>, and </a:t>
            </a:r>
            <a:r>
              <a:rPr lang="en-US" sz="1100" dirty="0">
                <a:hlinkClick r:id="rId10" tooltip="Complex system"/>
              </a:rPr>
              <a:t>complex </a:t>
            </a:r>
            <a:r>
              <a:rPr lang="en-US" sz="1100" dirty="0" err="1">
                <a:hlinkClick r:id="rId10" tooltip="Complex system"/>
              </a:rPr>
              <a:t>systems</a:t>
            </a:r>
            <a:r>
              <a:rPr lang="en-US" sz="1100" dirty="0" err="1"/>
              <a:t>researcher</a:t>
            </a:r>
            <a:r>
              <a:rPr lang="en-US" sz="1100" dirty="0"/>
              <a:t> who studies the </a:t>
            </a:r>
            <a:r>
              <a:rPr lang="en-US" sz="1100" dirty="0">
                <a:hlinkClick r:id="rId11" tooltip="Origin of life"/>
              </a:rPr>
              <a:t>origin of life</a:t>
            </a:r>
            <a:r>
              <a:rPr lang="en-US" sz="1100" dirty="0"/>
              <a:t> on Earth.  - </a:t>
            </a:r>
            <a:r>
              <a:rPr lang="en-US" sz="1100" dirty="0" err="1"/>
              <a:t>wikipedia</a:t>
            </a:r>
            <a:endParaRPr lang="en-TW" sz="1100" dirty="0"/>
          </a:p>
        </p:txBody>
      </p:sp>
    </p:spTree>
    <p:extLst>
      <p:ext uri="{BB962C8B-B14F-4D97-AF65-F5344CB8AC3E}">
        <p14:creationId xmlns:p14="http://schemas.microsoft.com/office/powerpoint/2010/main" val="900307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is the idea of </a:t>
            </a:r>
            <a:r>
              <a:rPr lang="en-US" dirty="0">
                <a:solidFill>
                  <a:srgbClr val="FF0000"/>
                </a:solidFill>
              </a:rPr>
              <a:t>Nature</a:t>
            </a:r>
            <a:r>
              <a:rPr lang="en-US" dirty="0">
                <a:solidFill>
                  <a:schemeClr val="tx1"/>
                </a:solidFill>
              </a:rPr>
              <a:t>?</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4" name="TextBox 3">
            <a:extLst>
              <a:ext uri="{FF2B5EF4-FFF2-40B4-BE49-F238E27FC236}">
                <a16:creationId xmlns:a16="http://schemas.microsoft.com/office/drawing/2014/main" id="{B8C0161D-F5B6-554E-9047-721F03552B49}"/>
              </a:ext>
            </a:extLst>
          </p:cNvPr>
          <p:cNvSpPr txBox="1"/>
          <p:nvPr/>
        </p:nvSpPr>
        <p:spPr>
          <a:xfrm>
            <a:off x="1664794" y="1212229"/>
            <a:ext cx="5814412" cy="461665"/>
          </a:xfrm>
          <a:prstGeom prst="rect">
            <a:avLst/>
          </a:prstGeom>
          <a:noFill/>
        </p:spPr>
        <p:txBody>
          <a:bodyPr wrap="none" rtlCol="0">
            <a:spAutoFit/>
          </a:bodyPr>
          <a:lstStyle/>
          <a:p>
            <a:r>
              <a:rPr lang="en-TW" sz="2400" dirty="0"/>
              <a:t>The Chinese phrase for Nature is: </a:t>
            </a:r>
            <a:r>
              <a:rPr lang="en-TW" sz="2400" dirty="0">
                <a:solidFill>
                  <a:srgbClr val="FF0000"/>
                </a:solidFill>
              </a:rPr>
              <a:t>自然</a:t>
            </a:r>
            <a:r>
              <a:rPr lang="zh-CN" altLang="en-US" sz="2400" dirty="0"/>
              <a:t>！</a:t>
            </a:r>
            <a:endParaRPr lang="en-TW" sz="2400" dirty="0"/>
          </a:p>
        </p:txBody>
      </p:sp>
      <p:sp>
        <p:nvSpPr>
          <p:cNvPr id="5" name="TextBox 4">
            <a:extLst>
              <a:ext uri="{FF2B5EF4-FFF2-40B4-BE49-F238E27FC236}">
                <a16:creationId xmlns:a16="http://schemas.microsoft.com/office/drawing/2014/main" id="{7CDFD360-F4DF-ED44-811E-2DE21A18B1CE}"/>
              </a:ext>
            </a:extLst>
          </p:cNvPr>
          <p:cNvSpPr txBox="1"/>
          <p:nvPr/>
        </p:nvSpPr>
        <p:spPr>
          <a:xfrm>
            <a:off x="141941" y="1868398"/>
            <a:ext cx="8860118" cy="2554545"/>
          </a:xfrm>
          <a:prstGeom prst="rect">
            <a:avLst/>
          </a:prstGeom>
          <a:noFill/>
        </p:spPr>
        <p:txBody>
          <a:bodyPr wrap="none" rtlCol="0">
            <a:spAutoFit/>
          </a:bodyPr>
          <a:lstStyle/>
          <a:p>
            <a:pPr algn="ctr"/>
            <a:r>
              <a:rPr lang="en-TW" sz="3200" dirty="0"/>
              <a:t>The notion of “</a:t>
            </a:r>
            <a:r>
              <a:rPr lang="en-TW" sz="3200" b="1" i="1" dirty="0">
                <a:solidFill>
                  <a:srgbClr val="FF0000"/>
                </a:solidFill>
              </a:rPr>
              <a:t>self</a:t>
            </a:r>
            <a:r>
              <a:rPr lang="en-TW" sz="3200" dirty="0"/>
              <a:t>” is related to the notion of </a:t>
            </a:r>
          </a:p>
          <a:p>
            <a:pPr algn="ctr"/>
            <a:r>
              <a:rPr lang="en-TW" sz="3200" b="1" i="1" dirty="0">
                <a:solidFill>
                  <a:srgbClr val="FF0000"/>
                </a:solidFill>
              </a:rPr>
              <a:t>Identity morphism </a:t>
            </a:r>
            <a:r>
              <a:rPr lang="en-TW" sz="3200" dirty="0"/>
              <a:t>in Category Theory</a:t>
            </a:r>
          </a:p>
          <a:p>
            <a:pPr algn="ctr"/>
            <a:endParaRPr lang="en-TW" sz="3200" dirty="0"/>
          </a:p>
          <a:p>
            <a:pPr algn="ctr"/>
            <a:r>
              <a:rPr lang="en-TW" sz="3200" dirty="0"/>
              <a:t>Where the highest order of morphisms is called:</a:t>
            </a:r>
          </a:p>
          <a:p>
            <a:pPr algn="ctr"/>
            <a:r>
              <a:rPr lang="en-TW" sz="3200" b="1" i="1" dirty="0">
                <a:solidFill>
                  <a:srgbClr val="FF0000"/>
                </a:solidFill>
              </a:rPr>
              <a:t>Natural</a:t>
            </a:r>
            <a:r>
              <a:rPr lang="en-TW" sz="3200" dirty="0"/>
              <a:t> Transformation</a:t>
            </a:r>
          </a:p>
        </p:txBody>
      </p:sp>
    </p:spTree>
    <p:extLst>
      <p:ext uri="{BB962C8B-B14F-4D97-AF65-F5344CB8AC3E}">
        <p14:creationId xmlns:p14="http://schemas.microsoft.com/office/powerpoint/2010/main" val="3842617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is a “Self” </a:t>
            </a:r>
            <a:r>
              <a:rPr lang="en-US" dirty="0"/>
              <a:t>?</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917625"/>
          </a:xfrm>
        </p:spPr>
        <p:txBody>
          <a:bodyPr/>
          <a:lstStyle/>
          <a:p>
            <a:r>
              <a:rPr lang="en-US" b="1" dirty="0"/>
              <a:t>Is there a finite set of actions to verify the existence of self?</a:t>
            </a:r>
            <a:endParaRPr lang="en-US" dirty="0"/>
          </a:p>
          <a:p>
            <a:pPr lvl="1"/>
            <a:r>
              <a:rPr lang="en-US" dirty="0"/>
              <a:t>Is there a “universal grammar” that is applicable to all?</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221C15D9-0FD9-7546-B01E-66302CB60ED7}"/>
              </a:ext>
            </a:extLst>
          </p:cNvPr>
          <p:cNvPicPr>
            <a:picLocks noChangeAspect="1"/>
          </p:cNvPicPr>
          <p:nvPr/>
        </p:nvPicPr>
        <p:blipFill>
          <a:blip r:embed="rId3"/>
          <a:stretch>
            <a:fillRect/>
          </a:stretch>
        </p:blipFill>
        <p:spPr>
          <a:xfrm>
            <a:off x="4619910" y="2204850"/>
            <a:ext cx="3852548" cy="2713198"/>
          </a:xfrm>
          <a:prstGeom prst="rect">
            <a:avLst/>
          </a:prstGeom>
        </p:spPr>
      </p:pic>
      <p:pic>
        <p:nvPicPr>
          <p:cNvPr id="6" name="Picture 5">
            <a:hlinkClick r:id="rId4"/>
            <a:extLst>
              <a:ext uri="{FF2B5EF4-FFF2-40B4-BE49-F238E27FC236}">
                <a16:creationId xmlns:a16="http://schemas.microsoft.com/office/drawing/2014/main" id="{88AED18E-19A7-B94B-8FE2-3F279BDA38B7}"/>
              </a:ext>
            </a:extLst>
          </p:cNvPr>
          <p:cNvPicPr>
            <a:picLocks noChangeAspect="1"/>
          </p:cNvPicPr>
          <p:nvPr/>
        </p:nvPicPr>
        <p:blipFill>
          <a:blip r:embed="rId5"/>
          <a:stretch>
            <a:fillRect/>
          </a:stretch>
        </p:blipFill>
        <p:spPr>
          <a:xfrm>
            <a:off x="504599" y="2204850"/>
            <a:ext cx="3852548" cy="2713198"/>
          </a:xfrm>
          <a:prstGeom prst="rect">
            <a:avLst/>
          </a:prstGeom>
        </p:spPr>
      </p:pic>
      <p:sp>
        <p:nvSpPr>
          <p:cNvPr id="7" name="TextBox 6">
            <a:extLst>
              <a:ext uri="{FF2B5EF4-FFF2-40B4-BE49-F238E27FC236}">
                <a16:creationId xmlns:a16="http://schemas.microsoft.com/office/drawing/2014/main" id="{02EF3143-8799-4249-BF1F-BD61BB5193DA}"/>
              </a:ext>
            </a:extLst>
          </p:cNvPr>
          <p:cNvSpPr txBox="1"/>
          <p:nvPr/>
        </p:nvSpPr>
        <p:spPr>
          <a:xfrm>
            <a:off x="311700" y="4896315"/>
            <a:ext cx="6070893" cy="200055"/>
          </a:xfrm>
          <a:prstGeom prst="rect">
            <a:avLst/>
          </a:prstGeom>
          <a:noFill/>
        </p:spPr>
        <p:txBody>
          <a:bodyPr wrap="none" rtlCol="0">
            <a:spAutoFit/>
          </a:bodyPr>
          <a:lstStyle/>
          <a:p>
            <a:r>
              <a:rPr lang="en-US" sz="700" dirty="0"/>
              <a:t>https://</a:t>
            </a:r>
            <a:r>
              <a:rPr lang="en-US" sz="700" dirty="0" err="1"/>
              <a:t>www.openculture.com</a:t>
            </a:r>
            <a:r>
              <a:rPr lang="en-US" sz="700" dirty="0"/>
              <a:t>/2019/02/a-brief-animated-introduction-to-noam-chomskys-linguistic-theory-narrated-by-the-x-files-gillian-anderson.html</a:t>
            </a:r>
            <a:endParaRPr lang="en-TW" sz="700" dirty="0"/>
          </a:p>
        </p:txBody>
      </p:sp>
    </p:spTree>
    <p:extLst>
      <p:ext uri="{BB962C8B-B14F-4D97-AF65-F5344CB8AC3E}">
        <p14:creationId xmlns:p14="http://schemas.microsoft.com/office/powerpoint/2010/main" val="2031417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3116" y="179856"/>
            <a:ext cx="5897768" cy="923330"/>
          </a:xfrm>
          <a:prstGeom prst="rect">
            <a:avLst/>
          </a:prstGeom>
          <a:noFill/>
        </p:spPr>
        <p:txBody>
          <a:bodyPr wrap="none" rtlCol="0">
            <a:spAutoFit/>
          </a:bodyPr>
          <a:lstStyle/>
          <a:p>
            <a:pPr algn="ctr"/>
            <a:r>
              <a:rPr lang="en-US" sz="2700" dirty="0">
                <a:solidFill>
                  <a:schemeClr val="tx1"/>
                </a:solidFill>
              </a:rPr>
              <a:t>We live in a Smart World,</a:t>
            </a:r>
          </a:p>
          <a:p>
            <a:pPr algn="ctr"/>
            <a:r>
              <a:rPr lang="en-US" sz="2700" dirty="0">
                <a:solidFill>
                  <a:schemeClr val="tx1"/>
                </a:solidFill>
              </a:rPr>
              <a:t>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chemeClr val="tx1"/>
                </a:solidFill>
              </a:rPr>
              <a:t>Image credits: </a:t>
            </a:r>
            <a:r>
              <a:rPr lang="en-US" sz="1050" dirty="0">
                <a:solidFill>
                  <a:schemeClr val="tx1"/>
                </a:solidFill>
                <a:hlinkClick r:id="rId2"/>
              </a:rPr>
              <a:t>http://</a:t>
            </a:r>
            <a:r>
              <a:rPr lang="en-US" sz="1050" dirty="0" err="1">
                <a:solidFill>
                  <a:schemeClr val="tx1"/>
                </a:solidFill>
                <a:hlinkClick r:id="rId2"/>
              </a:rPr>
              <a:t>verses.io</a:t>
            </a:r>
            <a:r>
              <a:rPr lang="en-US" sz="1050" dirty="0">
                <a:solidFill>
                  <a:schemeClr val="tx1"/>
                </a:solidFill>
                <a:hlinkClick r:id="rId2"/>
              </a:rPr>
              <a:t> </a:t>
            </a:r>
            <a:endParaRPr lang="en-US" sz="1050" dirty="0">
              <a:solidFill>
                <a:schemeClr val="tx1"/>
              </a:solidFil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980778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Operationalizing the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pic>
        <p:nvPicPr>
          <p:cNvPr id="5" name="Picture 4">
            <a:hlinkClick r:id="rId2"/>
            <a:extLst>
              <a:ext uri="{FF2B5EF4-FFF2-40B4-BE49-F238E27FC236}">
                <a16:creationId xmlns:a16="http://schemas.microsoft.com/office/drawing/2014/main" id="{9305E742-7EFE-AC46-BE42-66C9D73E2441}"/>
              </a:ext>
            </a:extLst>
          </p:cNvPr>
          <p:cNvPicPr>
            <a:picLocks noChangeAspect="1"/>
          </p:cNvPicPr>
          <p:nvPr/>
        </p:nvPicPr>
        <p:blipFill>
          <a:blip r:embed="rId3"/>
          <a:stretch>
            <a:fillRect/>
          </a:stretch>
        </p:blipFill>
        <p:spPr>
          <a:xfrm>
            <a:off x="1172283" y="981850"/>
            <a:ext cx="6799433" cy="3717242"/>
          </a:xfrm>
          <a:prstGeom prst="rect">
            <a:avLst/>
          </a:prstGeom>
        </p:spPr>
      </p:pic>
      <p:sp>
        <p:nvSpPr>
          <p:cNvPr id="7" name="TextBox 6">
            <a:extLst>
              <a:ext uri="{FF2B5EF4-FFF2-40B4-BE49-F238E27FC236}">
                <a16:creationId xmlns:a16="http://schemas.microsoft.com/office/drawing/2014/main" id="{EA242849-0F9D-8D49-9050-3DBCBBF42F91}"/>
              </a:ext>
            </a:extLst>
          </p:cNvPr>
          <p:cNvSpPr txBox="1"/>
          <p:nvPr/>
        </p:nvSpPr>
        <p:spPr>
          <a:xfrm>
            <a:off x="1907647" y="4749040"/>
            <a:ext cx="5328703" cy="307777"/>
          </a:xfrm>
          <a:prstGeom prst="rect">
            <a:avLst/>
          </a:prstGeom>
          <a:noFill/>
        </p:spPr>
        <p:txBody>
          <a:bodyPr wrap="none" rtlCol="0">
            <a:spAutoFit/>
          </a:bodyPr>
          <a:lstStyle/>
          <a:p>
            <a:r>
              <a:rPr lang="en-TW" dirty="0"/>
              <a:t>How to deploy a Kubernetes Cluster from Scratch (</a:t>
            </a:r>
            <a:r>
              <a:rPr lang="en-TW" dirty="0">
                <a:hlinkClick r:id="rId2"/>
              </a:rPr>
              <a:t>Youtube Link</a:t>
            </a:r>
            <a:r>
              <a:rPr lang="en-TW" dirty="0"/>
              <a:t>)</a:t>
            </a:r>
          </a:p>
        </p:txBody>
      </p:sp>
    </p:spTree>
    <p:extLst>
      <p:ext uri="{BB962C8B-B14F-4D97-AF65-F5344CB8AC3E}">
        <p14:creationId xmlns:p14="http://schemas.microsoft.com/office/powerpoint/2010/main" val="3787063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How and Why of “operationalization”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the common observables</a:t>
            </a:r>
          </a:p>
          <a:p>
            <a:endParaRPr lang="en-US" dirty="0"/>
          </a:p>
          <a:p>
            <a:r>
              <a:rPr lang="en-US" b="1" dirty="0"/>
              <a:t>How/Intervention</a:t>
            </a:r>
            <a:r>
              <a:rPr lang="en-US" dirty="0"/>
              <a:t> perform </a:t>
            </a:r>
            <a:r>
              <a:rPr lang="en-US" b="1" i="1" dirty="0"/>
              <a:t>action</a:t>
            </a:r>
            <a:r>
              <a:rPr lang="en-US" dirty="0"/>
              <a:t> under “Free” will</a:t>
            </a:r>
          </a:p>
          <a:p>
            <a:endParaRPr lang="en-US" dirty="0"/>
          </a:p>
          <a:p>
            <a:r>
              <a:rPr lang="en-US" b="1" dirty="0"/>
              <a:t>Why/Counterfactuals</a:t>
            </a:r>
            <a:r>
              <a:rPr lang="en-US" dirty="0"/>
              <a:t> the revealing “truth” or “surprises” related to relevant spacetime contexts</a:t>
            </a:r>
          </a:p>
          <a:p>
            <a:pPr marL="114300" indent="0">
              <a:buNone/>
            </a:pPr>
            <a:endParaRPr lang="en-US" dirty="0"/>
          </a:p>
          <a:p>
            <a:r>
              <a:rPr lang="en-US" dirty="0"/>
              <a:t>When all the data are driven by one consistent (foundational) framework</a:t>
            </a:r>
          </a:p>
          <a:p>
            <a:pPr lvl="1"/>
            <a:r>
              <a:rPr lang="en-US" dirty="0"/>
              <a:t>A new kind (previously incommensurable) model of belief system will emerge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518588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747209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Multi-Scale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765260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Some Emblems (Mandala)</a:t>
            </a:r>
            <a:endParaRPr dirty="0"/>
          </a:p>
        </p:txBody>
      </p:sp>
      <p:graphicFrame>
        <p:nvGraphicFramePr>
          <p:cNvPr id="3" name="Diagram 2">
            <a:extLst>
              <a:ext uri="{FF2B5EF4-FFF2-40B4-BE49-F238E27FC236}">
                <a16:creationId xmlns:a16="http://schemas.microsoft.com/office/drawing/2014/main" id="{3F76A332-EBE2-CD46-B1B9-70E689A57B21}"/>
              </a:ext>
            </a:extLst>
          </p:cNvPr>
          <p:cNvGraphicFramePr/>
          <p:nvPr>
            <p:extLst>
              <p:ext uri="{D42A27DB-BD31-4B8C-83A1-F6EECF244321}">
                <p14:modId xmlns:p14="http://schemas.microsoft.com/office/powerpoint/2010/main" val="2297253604"/>
              </p:ext>
            </p:extLst>
          </p:nvPr>
        </p:nvGraphicFramePr>
        <p:xfrm>
          <a:off x="1007969" y="1055998"/>
          <a:ext cx="2892887" cy="19703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1CDF39DF-EDAD-B74C-89F0-59012EE3CD2A}"/>
              </a:ext>
            </a:extLst>
          </p:cNvPr>
          <p:cNvGrpSpPr/>
          <p:nvPr/>
        </p:nvGrpSpPr>
        <p:grpSpPr>
          <a:xfrm>
            <a:off x="323593" y="3106002"/>
            <a:ext cx="4737971" cy="1262450"/>
            <a:chOff x="2441180" y="3104174"/>
            <a:chExt cx="4737971" cy="1262450"/>
          </a:xfrm>
        </p:grpSpPr>
        <p:pic>
          <p:nvPicPr>
            <p:cNvPr id="4" name="Picture 3">
              <a:extLst>
                <a:ext uri="{FF2B5EF4-FFF2-40B4-BE49-F238E27FC236}">
                  <a16:creationId xmlns:a16="http://schemas.microsoft.com/office/drawing/2014/main" id="{46EF48C9-35E3-A246-BBA7-C5F3DFDDE8E8}"/>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2441181" y="3104176"/>
              <a:ext cx="4704718" cy="1262448"/>
            </a:xfrm>
            <a:prstGeom prst="rect">
              <a:avLst/>
            </a:prstGeom>
          </p:spPr>
        </p:pic>
        <p:sp>
          <p:nvSpPr>
            <p:cNvPr id="8" name="Right Triangle 7">
              <a:extLst>
                <a:ext uri="{FF2B5EF4-FFF2-40B4-BE49-F238E27FC236}">
                  <a16:creationId xmlns:a16="http://schemas.microsoft.com/office/drawing/2014/main" id="{80B08342-9B24-9D40-91E7-A3D143AE347F}"/>
                </a:ext>
              </a:extLst>
            </p:cNvPr>
            <p:cNvSpPr/>
            <p:nvPr/>
          </p:nvSpPr>
          <p:spPr>
            <a:xfrm rot="10800000">
              <a:off x="5494713" y="3104175"/>
              <a:ext cx="1684438"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ight Triangle 11">
              <a:extLst>
                <a:ext uri="{FF2B5EF4-FFF2-40B4-BE49-F238E27FC236}">
                  <a16:creationId xmlns:a16="http://schemas.microsoft.com/office/drawing/2014/main" id="{A91F6DC3-CAB6-EA48-BCD8-D9628F5CF03E}"/>
                </a:ext>
              </a:extLst>
            </p:cNvPr>
            <p:cNvSpPr/>
            <p:nvPr/>
          </p:nvSpPr>
          <p:spPr>
            <a:xfrm rot="10800000" flipH="1">
              <a:off x="2441180" y="3104174"/>
              <a:ext cx="1684439"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pic>
        <p:nvPicPr>
          <p:cNvPr id="2" name="Picture 1">
            <a:hlinkClick r:id="rId9"/>
            <a:extLst>
              <a:ext uri="{FF2B5EF4-FFF2-40B4-BE49-F238E27FC236}">
                <a16:creationId xmlns:a16="http://schemas.microsoft.com/office/drawing/2014/main" id="{46983AC1-35A3-714D-A3FC-51EA77B61D0E}"/>
              </a:ext>
            </a:extLst>
          </p:cNvPr>
          <p:cNvPicPr>
            <a:picLocks noChangeAspect="1"/>
          </p:cNvPicPr>
          <p:nvPr/>
        </p:nvPicPr>
        <p:blipFill>
          <a:blip r:embed="rId10"/>
          <a:stretch>
            <a:fillRect/>
          </a:stretch>
        </p:blipFill>
        <p:spPr>
          <a:xfrm>
            <a:off x="5269949" y="1055998"/>
            <a:ext cx="3312454" cy="3312454"/>
          </a:xfrm>
          <a:prstGeom prst="rect">
            <a:avLst/>
          </a:prstGeom>
        </p:spPr>
      </p:pic>
    </p:spTree>
    <p:extLst>
      <p:ext uri="{BB962C8B-B14F-4D97-AF65-F5344CB8AC3E}">
        <p14:creationId xmlns:p14="http://schemas.microsoft.com/office/powerpoint/2010/main" val="83149056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108717" y="4769868"/>
            <a:ext cx="4926564" cy="276999"/>
          </a:xfrm>
          <a:prstGeom prst="rect">
            <a:avLst/>
          </a:prstGeom>
          <a:noFill/>
        </p:spPr>
        <p:txBody>
          <a:bodyPr wrap="square" rtlCol="0">
            <a:spAutoFit/>
          </a:bodyPr>
          <a:lstStyle/>
          <a:p>
            <a:pPr algn="ctr"/>
            <a:r>
              <a:rPr lang="en-US" sz="1200" b="1" dirty="0">
                <a:hlinkClick r:id="rId3"/>
              </a:rPr>
              <a:t>The Algebra of Algebraic Data Types</a:t>
            </a:r>
            <a:endParaRPr lang="en-US" sz="12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018883" y="1276628"/>
            <a:ext cx="5106231" cy="3400623"/>
          </a:xfrm>
          <a:prstGeom prst="rect">
            <a:avLst/>
          </a:prstGeom>
        </p:spPr>
      </p:pic>
    </p:spTree>
    <p:extLst>
      <p:ext uri="{BB962C8B-B14F-4D97-AF65-F5344CB8AC3E}">
        <p14:creationId xmlns:p14="http://schemas.microsoft.com/office/powerpoint/2010/main" val="2291909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Try to get to the Primary Source through Data</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12C230D6-34AC-8242-89DE-81279AF7CB36}"/>
              </a:ext>
            </a:extLst>
          </p:cNvPr>
          <p:cNvPicPr>
            <a:picLocks noChangeAspect="1"/>
          </p:cNvPicPr>
          <p:nvPr/>
        </p:nvPicPr>
        <p:blipFill>
          <a:blip r:embed="rId3"/>
          <a:stretch>
            <a:fillRect/>
          </a:stretch>
        </p:blipFill>
        <p:spPr>
          <a:xfrm>
            <a:off x="1975370" y="1109260"/>
            <a:ext cx="5193259" cy="3553957"/>
          </a:xfrm>
          <a:prstGeom prst="rect">
            <a:avLst/>
          </a:prstGeom>
        </p:spPr>
      </p:pic>
    </p:spTree>
    <p:extLst>
      <p:ext uri="{BB962C8B-B14F-4D97-AF65-F5344CB8AC3E}">
        <p14:creationId xmlns:p14="http://schemas.microsoft.com/office/powerpoint/2010/main" val="1744055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Data-driven Workflows are alive, globally! </a:t>
            </a:r>
            <a:br>
              <a:rPr lang="en-US" dirty="0"/>
            </a:br>
            <a:r>
              <a:rPr lang="en-US" dirty="0"/>
              <a:t>(</a:t>
            </a:r>
            <a:r>
              <a:rPr lang="en-US" dirty="0" err="1"/>
              <a:t>Github</a:t>
            </a:r>
            <a:r>
              <a:rPr lang="en-US" dirty="0"/>
              <a:t> Action)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DD9B313A-88E4-4449-A2A0-4EBF41365882}"/>
              </a:ext>
            </a:extLst>
          </p:cNvPr>
          <p:cNvPicPr>
            <a:picLocks noChangeAspect="1"/>
          </p:cNvPicPr>
          <p:nvPr/>
        </p:nvPicPr>
        <p:blipFill>
          <a:blip r:embed="rId3"/>
          <a:stretch>
            <a:fillRect/>
          </a:stretch>
        </p:blipFill>
        <p:spPr>
          <a:xfrm>
            <a:off x="2454507" y="1507059"/>
            <a:ext cx="4234985" cy="3431343"/>
          </a:xfrm>
          <a:prstGeom prst="rect">
            <a:avLst/>
          </a:prstGeom>
        </p:spPr>
      </p:pic>
    </p:spTree>
    <p:extLst>
      <p:ext uri="{BB962C8B-B14F-4D97-AF65-F5344CB8AC3E}">
        <p14:creationId xmlns:p14="http://schemas.microsoft.com/office/powerpoint/2010/main" val="1253373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6" y="1259660"/>
            <a:ext cx="8055088" cy="3161622"/>
          </a:xfrm>
          <a:prstGeom prst="rect">
            <a:avLst/>
          </a:prstGeom>
        </p:spPr>
      </p:pic>
    </p:spTree>
    <p:extLst>
      <p:ext uri="{BB962C8B-B14F-4D97-AF65-F5344CB8AC3E}">
        <p14:creationId xmlns:p14="http://schemas.microsoft.com/office/powerpoint/2010/main" val="2066980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520600" cy="3416400"/>
          </a:xfrm>
        </p:spPr>
        <p:txBody>
          <a:bodyPr/>
          <a:lstStyle/>
          <a:p>
            <a:r>
              <a:rPr lang="en-US" dirty="0"/>
              <a:t>The Trans-Disciplinary Cognitive Foundation is based on Logic:</a:t>
            </a:r>
          </a:p>
          <a:p>
            <a:pPr lvl="1"/>
            <a:r>
              <a:rPr lang="en-US" dirty="0"/>
              <a:t>Namespace management (</a:t>
            </a:r>
            <a:r>
              <a:rPr lang="en-US" dirty="0" err="1"/>
              <a:t>NsM</a:t>
            </a:r>
            <a:r>
              <a:rPr lang="en-US" dirty="0"/>
              <a:t>) and optimization can be supported by computers</a:t>
            </a:r>
          </a:p>
          <a:p>
            <a:pPr lvl="1"/>
            <a:r>
              <a:rPr lang="en-US" dirty="0"/>
              <a:t>The speed of </a:t>
            </a:r>
            <a:r>
              <a:rPr lang="en-US" dirty="0" err="1"/>
              <a:t>NsM</a:t>
            </a:r>
            <a:r>
              <a:rPr lang="en-US" dirty="0"/>
              <a:t> processing is dependent on both algorithmic efficiency and available resources</a:t>
            </a:r>
          </a:p>
          <a:p>
            <a:r>
              <a:rPr lang="en-US" dirty="0"/>
              <a:t>Cognitive foundation should be grounded on Primary Sources:</a:t>
            </a:r>
          </a:p>
          <a:p>
            <a:pPr lvl="1"/>
            <a:r>
              <a:rPr lang="en-US" b="1" i="1" dirty="0"/>
              <a:t>Why</a:t>
            </a:r>
            <a:r>
              <a:rPr lang="en-US" dirty="0"/>
              <a:t>: Reduce errors introduced by intermediaries, and allow for self-sufficient error-detection/correction. A </a:t>
            </a:r>
            <a:r>
              <a:rPr lang="en-US" b="1" i="1" dirty="0"/>
              <a:t>compact</a:t>
            </a:r>
            <a:r>
              <a:rPr lang="en-US" dirty="0"/>
              <a:t> cognitive foundation enables more self-check.</a:t>
            </a:r>
          </a:p>
          <a:p>
            <a:pPr lvl="1"/>
            <a:r>
              <a:rPr lang="en-US" b="1" i="1" dirty="0"/>
              <a:t>How</a:t>
            </a:r>
            <a:r>
              <a:rPr lang="en-US" dirty="0"/>
              <a:t>: Modern data-driven infrastructures are readily available</a:t>
            </a:r>
          </a:p>
          <a:p>
            <a:pPr lvl="1"/>
            <a:r>
              <a:rPr lang="en-US" b="1" i="1" dirty="0"/>
              <a:t>What</a:t>
            </a:r>
            <a:r>
              <a:rPr lang="en-US" dirty="0"/>
              <a:t>: You need to tell an exciting story of your own, starting next week…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846751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 taste of your final paper</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Talking amongst yourselves to known about your latest progresses.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The previous lectures.</a:t>
            </a:r>
          </a:p>
          <a:p>
            <a:pPr>
              <a:buFont typeface="+mj-lt"/>
              <a:buAutoNum type="arabicPeriod"/>
            </a:pPr>
            <a:r>
              <a:rPr lang="en-US" sz="1200" dirty="0">
                <a:solidFill>
                  <a:schemeClr val="bg1"/>
                </a:solidFill>
              </a:rPr>
              <a:t>Supplementary materials</a:t>
            </a:r>
          </a:p>
          <a:p>
            <a:pPr>
              <a:buFont typeface="+mj-lt"/>
              <a:buAutoNum type="arabicPeriod"/>
            </a:pPr>
            <a:r>
              <a:rPr lang="en-US" sz="1200" dirty="0">
                <a:solidFill>
                  <a:schemeClr val="bg1"/>
                </a:solidFill>
              </a:rPr>
              <a:t>Your own efforts to research</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57124" y="1289981"/>
            <a:ext cx="3996189" cy="34893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600" dirty="0">
                <a:solidFill>
                  <a:schemeClr val="tx1"/>
                </a:solidFill>
              </a:rPr>
              <a:t>Preparing</a:t>
            </a:r>
            <a:r>
              <a:rPr lang="zh-CN" altLang="en-US" sz="1600" dirty="0">
                <a:solidFill>
                  <a:schemeClr val="tx1"/>
                </a:solidFill>
              </a:rPr>
              <a:t> </a:t>
            </a:r>
            <a:r>
              <a:rPr lang="en-US" altLang="zh-CN" sz="1600" dirty="0">
                <a:solidFill>
                  <a:schemeClr val="tx1"/>
                </a:solidFill>
              </a:rPr>
              <a:t>you to make final presentations</a:t>
            </a:r>
            <a:r>
              <a:rPr lang="en-US" sz="1600" dirty="0">
                <a:solidFill>
                  <a:schemeClr val="tx1"/>
                </a:solidFill>
              </a:rPr>
              <a:t>.</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a:t>
            </a:r>
            <a:r>
              <a:rPr lang="en-US" sz="1600" dirty="0">
                <a:solidFill>
                  <a:schemeClr val="tx1"/>
                </a:solidFill>
              </a:rPr>
              <a:t>Remind you that Cognitive Foundations should be compact and focused.</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endParaRPr lang="en-US" dirty="0">
              <a:solidFill>
                <a:schemeClr val="tx1"/>
              </a:solidFill>
            </a:endParaRPr>
          </a:p>
          <a:p>
            <a:pPr marL="114300" indent="0">
              <a:buNone/>
            </a:pPr>
            <a:r>
              <a:rPr lang="en-US" sz="1400" dirty="0">
                <a:solidFill>
                  <a:schemeClr val="tx1"/>
                </a:solidFill>
              </a:rPr>
              <a:t>Relevance: </a:t>
            </a:r>
            <a:r>
              <a:rPr lang="en-US" sz="1200" dirty="0">
                <a:solidFill>
                  <a:schemeClr val="tx1"/>
                </a:solidFill>
              </a:rPr>
              <a:t>Your case should relate to the course</a:t>
            </a:r>
            <a:r>
              <a:rPr lang="en-US" sz="1200" dirty="0"/>
              <a:t>.</a:t>
            </a:r>
            <a:endParaRPr lang="en-US" dirty="0">
              <a:solidFill>
                <a:schemeClr val="tx1"/>
              </a:solidFill>
            </a:endParaRPr>
          </a:p>
          <a:p>
            <a:pPr marL="114300" indent="0">
              <a:buNone/>
            </a:pPr>
            <a:r>
              <a:rPr lang="en-US" sz="1400" dirty="0">
                <a:solidFill>
                  <a:schemeClr val="tx1"/>
                </a:solidFill>
              </a:rPr>
              <a:t>Completeness: </a:t>
            </a:r>
            <a:r>
              <a:rPr lang="en-US" sz="1200" dirty="0">
                <a:solidFill>
                  <a:schemeClr val="tx1"/>
                </a:solidFill>
              </a:rPr>
              <a:t>Follow the Logic Model paradigm.</a:t>
            </a:r>
            <a:r>
              <a:rPr lang="en-US" dirty="0">
                <a:solidFill>
                  <a:schemeClr val="tx1"/>
                </a:solidFill>
              </a:rPr>
              <a:t>  </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audience must be willing to make an effort to finish your assignments.</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1180592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586753" y="3020359"/>
            <a:ext cx="5970493" cy="2031325"/>
          </a:xfrm>
          <a:prstGeom prst="rect">
            <a:avLst/>
          </a:prstGeom>
          <a:noFill/>
        </p:spPr>
        <p:txBody>
          <a:bodyPr wrap="square" rtlCol="0">
            <a:spAutoFit/>
          </a:bodyPr>
          <a:lstStyle/>
          <a:p>
            <a:r>
              <a:rPr lang="en-US" dirty="0"/>
              <a:t>During this period, </a:t>
            </a:r>
            <a:r>
              <a:rPr lang="en-US" b="1" i="1" dirty="0"/>
              <a:t>Curry</a:t>
            </a:r>
            <a:r>
              <a:rPr lang="en-US" dirty="0"/>
              <a:t> had become interested in logic. Originally, all of his logic was reading on the side, and at one point he was supposed to be working on a dissertation on a topic in differential equations assigned to him by </a:t>
            </a:r>
            <a:r>
              <a:rPr lang="en-US" b="1" i="1" dirty="0"/>
              <a:t>George D. </a:t>
            </a:r>
            <a:r>
              <a:rPr lang="en-US" b="1" i="1" dirty="0" err="1"/>
              <a:t>Birkhoff</a:t>
            </a:r>
            <a:r>
              <a:rPr lang="en-US" dirty="0"/>
              <a:t>. Furthermore, he was getting advice from various faculty members at Harvard and elsewhere to stay away from logic. This advice was especially strong from </a:t>
            </a:r>
            <a:r>
              <a:rPr lang="en-US" b="1" i="1" dirty="0"/>
              <a:t>Norbert Wiener</a:t>
            </a:r>
            <a:r>
              <a:rPr lang="en-US" dirty="0"/>
              <a:t>, who was at MIT and who was a member of the same birdwatching club as Curry. But Curry had become too interested in logic to stop thinking about it. </a:t>
            </a:r>
          </a:p>
          <a:p>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3"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5" y="2610845"/>
            <a:ext cx="2007281" cy="307777"/>
          </a:xfrm>
          <a:prstGeom prst="rect">
            <a:avLst/>
          </a:prstGeom>
          <a:noFill/>
        </p:spPr>
        <p:txBody>
          <a:bodyPr wrap="none" rtlCol="0">
            <a:spAutoFit/>
          </a:bodyPr>
          <a:lstStyle/>
          <a:p>
            <a:pPr algn="ctr"/>
            <a:r>
              <a:rPr lang="en-US" b="1" dirty="0"/>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311700" y="2764733"/>
            <a:ext cx="990907" cy="1468344"/>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68389" y="4355440"/>
            <a:ext cx="1518364" cy="307777"/>
          </a:xfrm>
          <a:prstGeom prst="rect">
            <a:avLst/>
          </a:prstGeom>
          <a:noFill/>
        </p:spPr>
        <p:txBody>
          <a:bodyPr wrap="none" rtlCol="0">
            <a:spAutoFit/>
          </a:bodyPr>
          <a:lstStyle/>
          <a:p>
            <a:r>
              <a:rPr lang="en-US" b="1" dirty="0">
                <a:hlinkClick r:id="rId4"/>
              </a:rPr>
              <a:t>Garrett </a:t>
            </a:r>
            <a:r>
              <a:rPr lang="en-US" b="1" dirty="0" err="1">
                <a:hlinkClick r:id="rId4"/>
              </a:rPr>
              <a:t>Birkhoff</a:t>
            </a:r>
            <a:endParaRPr lang="en-US" b="1" dirty="0"/>
          </a:p>
        </p:txBody>
      </p:sp>
      <p:sp>
        <p:nvSpPr>
          <p:cNvPr id="20" name="TextBox 19">
            <a:extLst>
              <a:ext uri="{FF2B5EF4-FFF2-40B4-BE49-F238E27FC236}">
                <a16:creationId xmlns:a16="http://schemas.microsoft.com/office/drawing/2014/main" id="{034C26EF-BB0C-C245-82EB-0129F40F7C4F}"/>
              </a:ext>
            </a:extLst>
          </p:cNvPr>
          <p:cNvSpPr txBox="1"/>
          <p:nvPr/>
        </p:nvSpPr>
        <p:spPr>
          <a:xfrm>
            <a:off x="88847" y="4576222"/>
            <a:ext cx="1436612" cy="307777"/>
          </a:xfrm>
          <a:prstGeom prst="rect">
            <a:avLst/>
          </a:prstGeom>
          <a:noFill/>
        </p:spPr>
        <p:txBody>
          <a:bodyPr wrap="none" rtlCol="0">
            <a:spAutoFit/>
          </a:bodyPr>
          <a:lstStyle/>
          <a:p>
            <a:r>
              <a:rPr lang="en-TW" dirty="0"/>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09939" y="669911"/>
            <a:ext cx="1194428" cy="144923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0" y="2135931"/>
            <a:ext cx="1776448" cy="307777"/>
          </a:xfrm>
          <a:prstGeom prst="rect">
            <a:avLst/>
          </a:prstGeom>
          <a:noFill/>
        </p:spPr>
        <p:txBody>
          <a:bodyPr wrap="none" rtlCol="0">
            <a:spAutoFit/>
          </a:bodyPr>
          <a:lstStyle/>
          <a:p>
            <a:r>
              <a:rPr lang="en-US" b="1" dirty="0">
                <a:hlinkClick r:id="rId6"/>
              </a:rPr>
              <a:t>George D. </a:t>
            </a:r>
            <a:r>
              <a:rPr lang="en-US" b="1" dirty="0" err="1">
                <a:hlinkClick r:id="rId6"/>
              </a:rPr>
              <a:t>Birkhoff</a:t>
            </a:r>
            <a:endParaRPr lang="en-US" b="1" dirty="0"/>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404367" y="1394531"/>
            <a:ext cx="706856" cy="4069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395574" y="1075195"/>
            <a:ext cx="761748" cy="523220"/>
          </a:xfrm>
          <a:prstGeom prst="rect">
            <a:avLst/>
          </a:prstGeom>
          <a:noFill/>
        </p:spPr>
        <p:txBody>
          <a:bodyPr wrap="none" rtlCol="0">
            <a:spAutoFit/>
          </a:bodyPr>
          <a:lstStyle/>
          <a:p>
            <a:pPr algn="ctr"/>
            <a:r>
              <a:rPr lang="en-US" dirty="0"/>
              <a:t>a</a:t>
            </a:r>
            <a:r>
              <a:rPr lang="en-TW" dirty="0"/>
              <a:t>dvisor</a:t>
            </a:r>
          </a:p>
          <a:p>
            <a:pPr algn="ctr"/>
            <a:r>
              <a:rPr lang="en-TW" dirty="0"/>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807154" y="2135931"/>
            <a:ext cx="81070" cy="6288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26476" y="2400211"/>
            <a:ext cx="1327185" cy="307777"/>
          </a:xfrm>
          <a:prstGeom prst="rect">
            <a:avLst/>
          </a:prstGeom>
          <a:noFill/>
        </p:spPr>
        <p:txBody>
          <a:bodyPr wrap="square" rtlCol="0">
            <a:spAutoFit/>
          </a:bodyPr>
          <a:lstStyle/>
          <a:p>
            <a:pPr algn="ctr"/>
            <a:r>
              <a:rPr lang="en-US" dirty="0"/>
              <a:t>father of</a:t>
            </a:r>
            <a:endParaRPr lang="en-TW" dirty="0"/>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5997392" y="1043051"/>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7" y="2596876"/>
            <a:ext cx="1479892" cy="307777"/>
          </a:xfrm>
          <a:prstGeom prst="rect">
            <a:avLst/>
          </a:prstGeom>
          <a:noFill/>
        </p:spPr>
        <p:txBody>
          <a:bodyPr wrap="none" rtlCol="0">
            <a:spAutoFit/>
          </a:bodyPr>
          <a:lstStyle/>
          <a:p>
            <a:pPr algn="ctr"/>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0" y="1801523"/>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143151" y="1275166"/>
            <a:ext cx="2452916" cy="523220"/>
          </a:xfrm>
          <a:prstGeom prst="rect">
            <a:avLst/>
          </a:prstGeom>
          <a:noFill/>
        </p:spPr>
        <p:txBody>
          <a:bodyPr wrap="none" rtlCol="0">
            <a:spAutoFit/>
          </a:bodyPr>
          <a:lstStyle/>
          <a:p>
            <a:pPr algn="ctr"/>
            <a:r>
              <a:rPr lang="en-US" dirty="0"/>
              <a:t>Members of</a:t>
            </a:r>
          </a:p>
          <a:p>
            <a:pPr algn="ctr"/>
            <a:r>
              <a:rPr lang="en-US" dirty="0"/>
              <a:t> the same bird watching club</a:t>
            </a:r>
            <a:endParaRPr lang="en-TW" dirty="0"/>
          </a:p>
        </p:txBody>
      </p:sp>
    </p:spTree>
    <p:extLst>
      <p:ext uri="{BB962C8B-B14F-4D97-AF65-F5344CB8AC3E}">
        <p14:creationId xmlns:p14="http://schemas.microsoft.com/office/powerpoint/2010/main" val="1429183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500559" y="4796059"/>
            <a:ext cx="8520599" cy="400110"/>
          </a:xfrm>
          <a:prstGeom prst="rect">
            <a:avLst/>
          </a:prstGeom>
        </p:spPr>
        <p:txBody>
          <a:bodyPr wrap="square">
            <a:spAutoFit/>
          </a:bodyPr>
          <a:lstStyle/>
          <a:p>
            <a:r>
              <a:rPr lang="en-US" sz="1000" dirty="0">
                <a:solidFill>
                  <a:srgbClr val="111111"/>
                </a:solidFill>
                <a:latin typeface="Open Sans"/>
              </a:rPr>
              <a:t>The website of </a:t>
            </a:r>
            <a:r>
              <a:rPr lang="en-US" sz="1000" dirty="0" err="1">
                <a:solidFill>
                  <a:srgbClr val="111111"/>
                </a:solidFill>
                <a:latin typeface="Open Sans"/>
                <a:hlinkClick r:id="rId2"/>
              </a:rPr>
              <a:t>absint.com</a:t>
            </a:r>
            <a:r>
              <a:rPr lang="en-US" sz="1000" dirty="0">
                <a:solidFill>
                  <a:srgbClr val="111111"/>
                </a:solidFill>
                <a:latin typeface="Open Sans"/>
              </a:rPr>
              <a:t> stated: “Safety standards like ISO 26262, DO-178B, DO-178C, IEC-61508, and EN-50128 require identifying functional and non-functional hazards and demonstrating that the soft­ware does not violate the rele­vant safety goals.”</a:t>
            </a:r>
            <a:endParaRPr lang="en-TW" sz="1000" dirty="0"/>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5695" y="2317985"/>
            <a:ext cx="2330482" cy="1553654"/>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2499680" y="3875902"/>
            <a:ext cx="742511" cy="307777"/>
          </a:xfrm>
          <a:prstGeom prst="rect">
            <a:avLst/>
          </a:prstGeom>
          <a:noFill/>
        </p:spPr>
        <p:txBody>
          <a:bodyPr wrap="none" rtlCol="0">
            <a:spAutoFit/>
          </a:bodyPr>
          <a:lstStyle/>
          <a:p>
            <a:r>
              <a:rPr lang="en-TW" dirty="0">
                <a:hlinkClick r:id="rId3"/>
              </a:rPr>
              <a:t>Kestrel</a:t>
            </a:r>
            <a:endParaRPr lang="en-TW" dirty="0"/>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65740" y="1234919"/>
            <a:ext cx="2254390" cy="1553654"/>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031485" y="2788573"/>
            <a:ext cx="522900" cy="307777"/>
          </a:xfrm>
          <a:prstGeom prst="rect">
            <a:avLst/>
          </a:prstGeom>
          <a:noFill/>
        </p:spPr>
        <p:txBody>
          <a:bodyPr wrap="none" rtlCol="0">
            <a:spAutoFit/>
          </a:bodyPr>
          <a:lstStyle/>
          <a:p>
            <a:r>
              <a:rPr lang="en-TW" dirty="0">
                <a:hlinkClick r:id="rId5"/>
              </a:rPr>
              <a:t>Idiot</a:t>
            </a:r>
            <a:endParaRPr lang="en-TW" dirty="0"/>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660654" y="2693448"/>
            <a:ext cx="1986794" cy="1553654"/>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4151049" y="4226055"/>
            <a:ext cx="841897" cy="307777"/>
          </a:xfrm>
          <a:prstGeom prst="rect">
            <a:avLst/>
          </a:prstGeom>
          <a:noFill/>
        </p:spPr>
        <p:txBody>
          <a:bodyPr wrap="none" rtlCol="0">
            <a:spAutoFit/>
          </a:bodyPr>
          <a:lstStyle/>
          <a:p>
            <a:r>
              <a:rPr lang="en-TW" dirty="0">
                <a:hlinkClick r:id="rId7"/>
              </a:rPr>
              <a:t>Startling</a:t>
            </a:r>
            <a:endParaRPr lang="en-TW" dirty="0"/>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07825" y="2334465"/>
            <a:ext cx="2010119" cy="1553654"/>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5616510" y="3918278"/>
            <a:ext cx="851515" cy="307777"/>
          </a:xfrm>
          <a:prstGeom prst="rect">
            <a:avLst/>
          </a:prstGeom>
          <a:noFill/>
        </p:spPr>
        <p:txBody>
          <a:bodyPr wrap="none" rtlCol="0">
            <a:spAutoFit/>
          </a:bodyPr>
          <a:lstStyle/>
          <a:p>
            <a:r>
              <a:rPr lang="en-TW" dirty="0">
                <a:hlinkClick r:id="rId9"/>
              </a:rPr>
              <a:t>Cardinal</a:t>
            </a:r>
            <a:endParaRPr lang="en-TW" dirty="0"/>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597347" y="1387269"/>
            <a:ext cx="2010119" cy="1537174"/>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7176648" y="2878893"/>
            <a:ext cx="912429" cy="307777"/>
          </a:xfrm>
          <a:prstGeom prst="rect">
            <a:avLst/>
          </a:prstGeom>
          <a:noFill/>
        </p:spPr>
        <p:txBody>
          <a:bodyPr wrap="none" rtlCol="0">
            <a:spAutoFit/>
          </a:bodyPr>
          <a:lstStyle/>
          <a:p>
            <a:r>
              <a:rPr lang="en-TW" dirty="0">
                <a:hlinkClick r:id="rId11"/>
              </a:rPr>
              <a:t>Blue Bird</a:t>
            </a:r>
            <a:endParaRPr lang="en-TW" dirty="0"/>
          </a:p>
        </p:txBody>
      </p:sp>
      <p:sp>
        <p:nvSpPr>
          <p:cNvPr id="18" name="TextBox 17">
            <a:extLst>
              <a:ext uri="{FF2B5EF4-FFF2-40B4-BE49-F238E27FC236}">
                <a16:creationId xmlns:a16="http://schemas.microsoft.com/office/drawing/2014/main" id="{FE35BC6A-7CD3-194E-9F6F-18721E8331D2}"/>
              </a:ext>
            </a:extLst>
          </p:cNvPr>
          <p:cNvSpPr txBox="1"/>
          <p:nvPr/>
        </p:nvSpPr>
        <p:spPr>
          <a:xfrm>
            <a:off x="3233389" y="728461"/>
            <a:ext cx="2550698" cy="523220"/>
          </a:xfrm>
          <a:prstGeom prst="rect">
            <a:avLst/>
          </a:prstGeom>
          <a:noFill/>
        </p:spPr>
        <p:txBody>
          <a:bodyPr wrap="none" rtlCol="0">
            <a:spAutoFit/>
          </a:bodyPr>
          <a:lstStyle/>
          <a:p>
            <a:pPr algn="ctr"/>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C(W), S</a:t>
            </a:r>
          </a:p>
        </p:txBody>
      </p:sp>
    </p:spTree>
    <p:extLst>
      <p:ext uri="{BB962C8B-B14F-4D97-AF65-F5344CB8AC3E}">
        <p14:creationId xmlns:p14="http://schemas.microsoft.com/office/powerpoint/2010/main" val="4160114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391770" y="2957717"/>
            <a:ext cx="6360459" cy="2031325"/>
          </a:xfrm>
          <a:prstGeom prst="rect">
            <a:avLst/>
          </a:prstGeom>
          <a:noFill/>
        </p:spPr>
        <p:txBody>
          <a:bodyPr wrap="square" rtlCol="0">
            <a:spAutoFit/>
          </a:bodyPr>
          <a:lstStyle/>
          <a:p>
            <a:r>
              <a:rPr lang="en-US" dirty="0"/>
              <a:t>Curry had the idea for using operators which he called </a:t>
            </a:r>
            <a:r>
              <a:rPr lang="en-US" i="1" dirty="0"/>
              <a:t>combinators</a:t>
            </a:r>
            <a:r>
              <a:rPr lang="en-US" dirty="0"/>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b="1" i="1" dirty="0"/>
              <a:t>strength to your right arm!</a:t>
            </a:r>
            <a:r>
              <a:rPr lang="en-US" dirty="0"/>
              <a:t>” </a:t>
            </a:r>
          </a:p>
          <a:p>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3"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5" y="2610845"/>
            <a:ext cx="2007281" cy="307777"/>
          </a:xfrm>
          <a:prstGeom prst="rect">
            <a:avLst/>
          </a:prstGeom>
          <a:noFill/>
        </p:spPr>
        <p:txBody>
          <a:bodyPr wrap="none" rtlCol="0">
            <a:spAutoFit/>
          </a:bodyPr>
          <a:lstStyle/>
          <a:p>
            <a:pPr algn="ctr"/>
            <a:r>
              <a:rPr lang="en-US" b="1" dirty="0"/>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5997392" y="1043051"/>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7" y="2596876"/>
            <a:ext cx="1479892" cy="307777"/>
          </a:xfrm>
          <a:prstGeom prst="rect">
            <a:avLst/>
          </a:prstGeom>
          <a:noFill/>
        </p:spPr>
        <p:txBody>
          <a:bodyPr wrap="none" rtlCol="0">
            <a:spAutoFit/>
          </a:bodyPr>
          <a:lstStyle/>
          <a:p>
            <a:pPr algn="ctr"/>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0" y="1801523"/>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355962" y="1493746"/>
            <a:ext cx="2432077" cy="307777"/>
          </a:xfrm>
          <a:prstGeom prst="rect">
            <a:avLst/>
          </a:prstGeom>
          <a:noFill/>
        </p:spPr>
        <p:txBody>
          <a:bodyPr wrap="none" rtlCol="0">
            <a:spAutoFit/>
          </a:bodyPr>
          <a:lstStyle/>
          <a:p>
            <a:pPr algn="ctr"/>
            <a:r>
              <a:rPr lang="en-US" dirty="0"/>
              <a:t>Tries to convince each other</a:t>
            </a:r>
            <a:endParaRPr lang="en-TW" dirty="0"/>
          </a:p>
        </p:txBody>
      </p:sp>
    </p:spTree>
    <p:extLst>
      <p:ext uri="{BB962C8B-B14F-4D97-AF65-F5344CB8AC3E}">
        <p14:creationId xmlns:p14="http://schemas.microsoft.com/office/powerpoint/2010/main" val="137219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464230" y="3803592"/>
            <a:ext cx="6864724" cy="1169551"/>
          </a:xfrm>
          <a:prstGeom prst="rect">
            <a:avLst/>
          </a:prstGeom>
          <a:noFill/>
        </p:spPr>
        <p:txBody>
          <a:bodyPr wrap="square" rtlCol="0">
            <a:spAutoFit/>
          </a:bodyPr>
          <a:lstStyle/>
          <a:p>
            <a:pPr lvl="0" algn="just" eaLnBrk="0" fontAlgn="base" hangingPunct="0">
              <a:spcBef>
                <a:spcPct val="0"/>
              </a:spcBef>
              <a:spcAft>
                <a:spcPct val="0"/>
              </a:spcAft>
              <a:buClrTx/>
            </a:pPr>
            <a:r>
              <a:rPr lang="en-TW" altLang="en-TW" dirty="0">
                <a:latin typeface="Arial" panose="020B0604020202020204" pitchFamily="34" charset="0"/>
                <a:ea typeface="Georgia" panose="02040502050405020303" pitchFamily="18" charset="0"/>
              </a:rPr>
              <a:t>The method of using only functions of one argument has come to be called </a:t>
            </a:r>
            <a:r>
              <a:rPr lang="en-TW" altLang="en-TW" i="1" dirty="0">
                <a:latin typeface="Arial" panose="020B0604020202020204" pitchFamily="34" charset="0"/>
                <a:ea typeface="Georgia" panose="02040502050405020303" pitchFamily="18" charset="0"/>
              </a:rPr>
              <a:t>currying</a:t>
            </a:r>
            <a:r>
              <a:rPr lang="en-TW" altLang="en-TW" dirty="0">
                <a:latin typeface="Arial" panose="020B0604020202020204" pitchFamily="34" charset="0"/>
                <a:ea typeface="Georgia" panose="02040502050405020303" pitchFamily="18" charset="0"/>
              </a:rPr>
              <a:t>, … Curry himself learned of this use of his name in his last years, and he protested because he had gotten the idea from Schönfinkel, but this use of Curry’s name has stuck.</a:t>
            </a:r>
            <a:endParaRPr lang="en-TW" altLang="en-TW" sz="2000" dirty="0">
              <a:solidFill>
                <a:schemeClr val="tx1"/>
              </a:solidFill>
              <a:latin typeface="Arial" panose="020B0604020202020204" pitchFamily="34" charset="0"/>
            </a:endParaRPr>
          </a:p>
          <a:p>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83683" y="1399570"/>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97735" y="2979119"/>
            <a:ext cx="2007281" cy="307777"/>
          </a:xfrm>
          <a:prstGeom prst="rect">
            <a:avLst/>
          </a:prstGeom>
          <a:noFill/>
        </p:spPr>
        <p:txBody>
          <a:bodyPr wrap="none" rtlCol="0">
            <a:spAutoFit/>
          </a:bodyPr>
          <a:lstStyle/>
          <a:p>
            <a:pPr algn="ctr"/>
            <a:r>
              <a:rPr lang="en-US" b="1" dirty="0"/>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5725407" y="2965150"/>
            <a:ext cx="1803699" cy="307777"/>
          </a:xfrm>
          <a:prstGeom prst="rect">
            <a:avLst/>
          </a:prstGeom>
          <a:noFill/>
        </p:spPr>
        <p:txBody>
          <a:bodyPr wrap="none" rtlCol="0">
            <a:spAutoFit/>
          </a:bodyPr>
          <a:lstStyle/>
          <a:p>
            <a:pPr algn="ctr"/>
            <a:r>
              <a:rPr lang="en-US" b="1" dirty="0"/>
              <a:t>Moses </a:t>
            </a:r>
            <a:r>
              <a:rPr lang="en-US" b="1" dirty="0" err="1"/>
              <a:t>Schönfinkel</a:t>
            </a:r>
            <a:endParaRPr lang="en-US" b="1" dirty="0"/>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3219070" y="2169797"/>
            <a:ext cx="285078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250970" y="1817919"/>
            <a:ext cx="2642070" cy="307777"/>
          </a:xfrm>
          <a:prstGeom prst="rect">
            <a:avLst/>
          </a:prstGeom>
          <a:noFill/>
        </p:spPr>
        <p:txBody>
          <a:bodyPr wrap="none" rtlCol="0">
            <a:spAutoFit/>
          </a:bodyPr>
          <a:lstStyle/>
          <a:p>
            <a:pPr algn="ctr"/>
            <a:r>
              <a:rPr lang="en-US" dirty="0"/>
              <a:t>Acknowledged the source from</a:t>
            </a:r>
            <a:endParaRPr lang="en-TW" dirty="0"/>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6069850" y="1399585"/>
            <a:ext cx="931025" cy="1540423"/>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7"/>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7"/>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Tree>
    <p:extLst>
      <p:ext uri="{BB962C8B-B14F-4D97-AF65-F5344CB8AC3E}">
        <p14:creationId xmlns:p14="http://schemas.microsoft.com/office/powerpoint/2010/main" val="653293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7"/>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7"/>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03200" y="1202900"/>
            <a:ext cx="8737600" cy="2413000"/>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3704349"/>
            <a:ext cx="9144000" cy="781970"/>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076076" y="4663216"/>
            <a:ext cx="6864724" cy="307777"/>
          </a:xfrm>
          <a:prstGeom prst="rect">
            <a:avLst/>
          </a:prstGeom>
          <a:noFill/>
        </p:spPr>
        <p:txBody>
          <a:bodyPr wrap="square" rtlCol="0">
            <a:spAutoFit/>
          </a:bodyPr>
          <a:lstStyle/>
          <a:p>
            <a:r>
              <a:rPr lang="en-US" dirty="0"/>
              <a:t>	- excepts from </a:t>
            </a:r>
            <a:r>
              <a:rPr lang="en-US" dirty="0">
                <a:hlinkClick r:id="rId2"/>
              </a:rPr>
              <a:t>Internet Encyclopedia of Philosophy</a:t>
            </a:r>
            <a:endParaRPr lang="en-TW" dirty="0"/>
          </a:p>
        </p:txBody>
      </p:sp>
      <p:sp>
        <p:nvSpPr>
          <p:cNvPr id="22" name="TextBox 21">
            <a:extLst>
              <a:ext uri="{FF2B5EF4-FFF2-40B4-BE49-F238E27FC236}">
                <a16:creationId xmlns:a16="http://schemas.microsoft.com/office/drawing/2014/main" id="{B46AE85E-1E7F-C24B-A09A-157177F7AA68}"/>
              </a:ext>
            </a:extLst>
          </p:cNvPr>
          <p:cNvSpPr txBox="1"/>
          <p:nvPr/>
        </p:nvSpPr>
        <p:spPr>
          <a:xfrm>
            <a:off x="191247" y="1439151"/>
            <a:ext cx="240772"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191247" y="1675402"/>
            <a:ext cx="300082"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194453" y="2299735"/>
            <a:ext cx="296876"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03200" y="2924068"/>
            <a:ext cx="324128"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05551" y="3240624"/>
            <a:ext cx="282450"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3275105" y="751340"/>
            <a:ext cx="2069797" cy="523220"/>
          </a:xfrm>
          <a:prstGeom prst="rect">
            <a:avLst/>
          </a:prstGeom>
          <a:noFill/>
        </p:spPr>
        <p:txBody>
          <a:bodyPr wrap="none" rtlCol="0">
            <a:spAutoFit/>
          </a:bodyPr>
          <a:lstStyle/>
          <a:p>
            <a:pPr algn="ctr"/>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W, S</a:t>
            </a:r>
          </a:p>
        </p:txBody>
      </p:sp>
    </p:spTree>
    <p:extLst>
      <p:ext uri="{BB962C8B-B14F-4D97-AF65-F5344CB8AC3E}">
        <p14:creationId xmlns:p14="http://schemas.microsoft.com/office/powerpoint/2010/main" val="202933580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11663</TotalTime>
  <Words>2022</Words>
  <Application>Microsoft Macintosh PowerPoint</Application>
  <PresentationFormat>On-screen Show (16:9)</PresentationFormat>
  <Paragraphs>289</Paragraphs>
  <Slides>33</Slides>
  <Notes>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33</vt:i4>
      </vt:variant>
    </vt:vector>
  </HeadingPairs>
  <TitlesOfParts>
    <vt:vector size="44" baseType="lpstr">
      <vt:lpstr>Exo 2</vt:lpstr>
      <vt:lpstr>Open Sans</vt:lpstr>
      <vt:lpstr>Roboto Condensed Light</vt:lpstr>
      <vt:lpstr>Weibei SC</vt:lpstr>
      <vt:lpstr>Arial</vt:lpstr>
      <vt:lpstr>Britannic Bold</vt:lpstr>
      <vt:lpstr>Calibri</vt:lpstr>
      <vt:lpstr>Cambria Math</vt:lpstr>
      <vt:lpstr>Helvetica</vt:lpstr>
      <vt:lpstr>Simple Light</vt:lpstr>
      <vt:lpstr>Tech Newsletter by Slidesgo</vt:lpstr>
      <vt:lpstr>超越学科界限的认知基础 Transdisciplinary Cognitive Foundation  Preparing for Final Presentation Week 14</vt:lpstr>
      <vt:lpstr>PowerPoint Presentation</vt:lpstr>
      <vt:lpstr>Did you watch the video on Types?</vt:lpstr>
      <vt:lpstr>PowerPoint Presentation</vt:lpstr>
      <vt:lpstr>The Members of a Bird Watching Club</vt:lpstr>
      <vt:lpstr>Bird Watcher and Combinatorics</vt:lpstr>
      <vt:lpstr>Be Persistent…</vt:lpstr>
      <vt:lpstr>An Inherited Idea: Function Currying</vt:lpstr>
      <vt:lpstr>The Five Combinators</vt:lpstr>
      <vt:lpstr>An issue in Name Space Management</vt:lpstr>
      <vt:lpstr>Color code and rearrange the “Balanced Index”</vt:lpstr>
      <vt:lpstr>Color code and rearrange the “Balanced Index”</vt:lpstr>
      <vt:lpstr>PowerPoint Presentation</vt:lpstr>
      <vt:lpstr>The Abstract and Concrete Domains</vt:lpstr>
      <vt:lpstr>PowerPoint Presentation</vt:lpstr>
      <vt:lpstr>Accountants’ Ouroboros</vt:lpstr>
      <vt:lpstr>A Quick Review of Universal Objects  in Category Theory</vt:lpstr>
      <vt:lpstr>The Three Stages of the Cognitive Ladder</vt:lpstr>
      <vt:lpstr>How big is the size of What If possibilities?</vt:lpstr>
      <vt:lpstr>What foundation is universally trust-worthy?</vt:lpstr>
      <vt:lpstr>A Unifying Formula by Stuart Kauffman</vt:lpstr>
      <vt:lpstr>What is the idea of Nature?</vt:lpstr>
      <vt:lpstr>What is a “Self” ?</vt:lpstr>
      <vt:lpstr>PowerPoint Presentation</vt:lpstr>
      <vt:lpstr>Operationalizing the Cybernetics</vt:lpstr>
      <vt:lpstr>What, How and Why of “operationalization”</vt:lpstr>
      <vt:lpstr>Kuhn Cycle: the evolution of a Namespace</vt:lpstr>
      <vt:lpstr>A Multi-Scale Collective Cognitive Processes </vt:lpstr>
      <vt:lpstr>Some Emblems (Mandala)</vt:lpstr>
      <vt:lpstr>Try to get to the Primary Source through Data</vt:lpstr>
      <vt:lpstr>Data-driven Workflows are alive, globally!  (Github Action)</vt:lpstr>
      <vt:lpstr>A curriculum based on Data-assimilation Orientation</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1746</cp:revision>
  <dcterms:modified xsi:type="dcterms:W3CDTF">2020-12-14T06:55:37Z</dcterms:modified>
</cp:coreProperties>
</file>